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15"/>
  </p:notesMasterIdLst>
  <p:handoutMasterIdLst>
    <p:handoutMasterId r:id="rId16"/>
  </p:handoutMasterIdLst>
  <p:sldIdLst>
    <p:sldId id="257" r:id="rId3"/>
    <p:sldId id="260" r:id="rId4"/>
    <p:sldId id="268" r:id="rId5"/>
    <p:sldId id="263" r:id="rId6"/>
    <p:sldId id="264" r:id="rId7"/>
    <p:sldId id="266" r:id="rId8"/>
    <p:sldId id="267" r:id="rId9"/>
    <p:sldId id="318" r:id="rId10"/>
    <p:sldId id="320" r:id="rId11"/>
    <p:sldId id="269" r:id="rId12"/>
    <p:sldId id="274" r:id="rId13"/>
    <p:sldId id="27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2">
          <p15:clr>
            <a:srgbClr val="A4A3A4"/>
          </p15:clr>
        </p15:guide>
        <p15:guide id="2" pos="2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09" autoAdjust="0"/>
  </p:normalViewPr>
  <p:slideViewPr>
    <p:cSldViewPr snapToGrid="0" snapToObjects="1" showGuides="1">
      <p:cViewPr varScale="1">
        <p:scale>
          <a:sx n="63" d="100"/>
          <a:sy n="63" d="100"/>
        </p:scale>
        <p:origin x="1596" y="78"/>
      </p:cViewPr>
      <p:guideLst>
        <p:guide orient="horz" pos="1822"/>
        <p:guide pos="2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20/04/2020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20/04/2020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t>
            </a:r>
          </a:p>
          <a:p>
            <a:pPr lvl="0"/>
            <a:r>
              <a:rPr lang="en-US" sz="1200" kern="1200" dirty="0" smtClean="0">
                <a:solidFill>
                  <a:schemeClr val="tx1"/>
                </a:solidFill>
                <a:effectLst/>
                <a:latin typeface="+mn-lt"/>
                <a:ea typeface="+mn-ea"/>
                <a:cs typeface="+mn-cs"/>
              </a:rPr>
              <a:t>Key Stage 2 in England and Wales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Level, P5-P7 in Scotland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Stage 1/Key Stage 2 in Northern Ireland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pPr lvl="0" rt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Begin with your class sitting in a large circle. Play a quick game of ‘copy me’. The children must copy whatever you do until you say ‘stop’. You can make this as energetic, loud, rhythmic, gentle, focused as you like. Try to end up with the class in a good mood for the creative work that follows.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Continuing the game</a:t>
            </a:r>
            <a:r>
              <a:rPr lang="en-US" sz="1200" kern="1200" dirty="0" smtClean="0">
                <a:solidFill>
                  <a:schemeClr val="tx1"/>
                </a:solidFill>
                <a:effectLst/>
                <a:latin typeface="+mn-lt"/>
                <a:ea typeface="+mn-ea"/>
                <a:cs typeface="+mn-cs"/>
              </a:rPr>
              <a:t> say ‘Beethoven 5!’ loudly using the opening rhythm from his piece (below) and encourage the class to copy you.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Then,</a:t>
            </a:r>
            <a:r>
              <a:rPr lang="en-US" sz="1200" b="1" kern="1200" dirty="0" smtClean="0">
                <a:solidFill>
                  <a:schemeClr val="tx1"/>
                </a:solidFill>
                <a:effectLst/>
                <a:latin typeface="+mn-lt"/>
                <a:ea typeface="+mn-ea"/>
                <a:cs typeface="+mn-cs"/>
              </a:rPr>
              <a:t> split the circle into two groups </a:t>
            </a:r>
            <a:r>
              <a:rPr lang="en-US" sz="1200" kern="1200" dirty="0" smtClean="0">
                <a:solidFill>
                  <a:schemeClr val="tx1"/>
                </a:solidFill>
                <a:effectLst/>
                <a:latin typeface="+mn-lt"/>
                <a:ea typeface="+mn-ea"/>
                <a:cs typeface="+mn-cs"/>
              </a:rPr>
              <a:t>and try this</a:t>
            </a:r>
            <a:r>
              <a:rPr lang="en-US" sz="1200" b="1" kern="1200" dirty="0" smtClean="0">
                <a:solidFill>
                  <a:schemeClr val="tx1"/>
                </a:solidFill>
                <a:effectLst/>
                <a:latin typeface="+mn-lt"/>
                <a:ea typeface="+mn-ea"/>
                <a:cs typeface="+mn-cs"/>
              </a:rPr>
              <a:t> -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Grp 1: 	Beethoven 5</a:t>
            </a:r>
          </a:p>
          <a:p>
            <a:r>
              <a:rPr lang="en-GB" sz="1200" kern="1200" dirty="0" smtClean="0">
                <a:solidFill>
                  <a:schemeClr val="tx1"/>
                </a:solidFill>
                <a:effectLst/>
                <a:latin typeface="+mn-lt"/>
                <a:ea typeface="+mn-ea"/>
                <a:cs typeface="+mn-cs"/>
              </a:rPr>
              <a:t>Grp 2: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Grp 1: 	Beethoven 5</a:t>
            </a:r>
          </a:p>
          <a:p>
            <a:r>
              <a:rPr lang="en-GB" sz="1200" kern="1200" dirty="0" smtClean="0">
                <a:solidFill>
                  <a:schemeClr val="tx1"/>
                </a:solidFill>
                <a:effectLst/>
                <a:latin typeface="+mn-lt"/>
                <a:ea typeface="+mn-ea"/>
                <a:cs typeface="+mn-cs"/>
              </a:rPr>
              <a:t>Grp 2: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All:	Beethoven. 5, 5, 5!</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have just performed the exact opening of Beethoven 5 and your children will now be really familiar with its iconic rhythm!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Remind your students </a:t>
            </a:r>
            <a:r>
              <a:rPr lang="en-GB" sz="1200" kern="1200" dirty="0" smtClean="0">
                <a:solidFill>
                  <a:schemeClr val="tx1"/>
                </a:solidFill>
                <a:effectLst/>
                <a:latin typeface="+mn-lt"/>
                <a:ea typeface="+mn-ea"/>
                <a:cs typeface="+mn-cs"/>
              </a:rPr>
              <a:t>of the work they did last lesson and how they discovered that Beethoven uses just two ideas to make his piece. Explain that you are going to work with just one of those ideas today - the jagged ‘Beethoven 5’ rhythm.</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Re-do the exercise</a:t>
            </a:r>
            <a:r>
              <a:rPr lang="en-GB" sz="1200" kern="1200" dirty="0" smtClean="0">
                <a:solidFill>
                  <a:schemeClr val="tx1"/>
                </a:solidFill>
                <a:effectLst/>
                <a:latin typeface="+mn-lt"/>
                <a:ea typeface="+mn-ea"/>
                <a:cs typeface="+mn-cs"/>
              </a:rPr>
              <a:t> above but this time clapping the rhythm rather than saying the words. Now ask you children to suggest which instruments should play it. You might like to stick to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just unpitched percussion for this but if you have a lot of xylophones or children learning orchestral instruments demonstrate how Beethoven uses just two notes, the first is higher than the second and he misses a note out in between</a:t>
            </a: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Split your class into small working groups </a:t>
            </a:r>
            <a:r>
              <a:rPr lang="en-US" sz="1200" kern="1200" dirty="0" smtClean="0">
                <a:solidFill>
                  <a:schemeClr val="tx1"/>
                </a:solidFill>
                <a:effectLst/>
                <a:latin typeface="+mn-lt"/>
                <a:ea typeface="+mn-ea"/>
                <a:cs typeface="+mn-cs"/>
              </a:rPr>
              <a:t>and ask each group to make a short piece using Beethoven’s rhythm. They may wish to add other jagged rhythms to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Beethoven’s real rhythm is actually very difficult because of where it is placed within the bar. Don’t worry too much if your children shift it around a little as they work with it. They are simply making it their own!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dirty="0" smtClean="0">
                <a:effectLst/>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dirty="0" smtClean="0">
                <a:effectLst/>
              </a:rPr>
              <a:t/>
            </a:r>
            <a:br>
              <a:rPr lang="en-GB" dirty="0" smtClean="0">
                <a:effectLst/>
              </a:rPr>
            </a:br>
            <a:r>
              <a:rPr lang="en-GB" sz="1200" b="1" kern="1200" dirty="0" smtClean="0">
                <a:solidFill>
                  <a:schemeClr val="tx1"/>
                </a:solidFill>
                <a:effectLst/>
                <a:latin typeface="+mn-lt"/>
                <a:ea typeface="+mn-ea"/>
                <a:cs typeface="+mn-cs"/>
              </a:rPr>
              <a:t>Bring the class back together</a:t>
            </a:r>
            <a:r>
              <a:rPr lang="en-GB" sz="1200" kern="1200" dirty="0" smtClean="0">
                <a:solidFill>
                  <a:schemeClr val="tx1"/>
                </a:solidFill>
                <a:effectLst/>
                <a:latin typeface="+mn-lt"/>
                <a:ea typeface="+mn-ea"/>
                <a:cs typeface="+mn-cs"/>
              </a:rPr>
              <a:t> and hear each group separately. Ask the class to give feedback and tweak the pieces a little so that they are neat and everyone knows what they are doing.</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the class to structure their group pieces into one big piece and end the session with a rough run-through of this piece. Give it a name - Beethoven would call it ‘Section A’ but maybe you can give it a more exciting name than that!’</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LESSON</a:t>
            </a:r>
            <a:r>
              <a:rPr lang="en-US" sz="1200" b="1" kern="1200" baseline="0" dirty="0" smtClean="0">
                <a:solidFill>
                  <a:schemeClr val="tx1"/>
                </a:solidFill>
                <a:effectLst/>
                <a:latin typeface="+mn-lt"/>
                <a:ea typeface="+mn-ea"/>
                <a:cs typeface="+mn-cs"/>
              </a:rPr>
              <a:t> 2:</a:t>
            </a:r>
          </a:p>
          <a:p>
            <a:pPr lvl="0" rt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Begin with your class sitting in a large circle. Play a quick game of ‘copy me’. The children must copy whatever you do until you say ‘stop’. You can make this as energetic, loud, rhythmic, gentle, focused as you like. Try to end up with the class in a good mood for the creative work that follows.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Continuing the game</a:t>
            </a:r>
            <a:r>
              <a:rPr lang="en-US" sz="1200" kern="1200" dirty="0" smtClean="0">
                <a:solidFill>
                  <a:schemeClr val="tx1"/>
                </a:solidFill>
                <a:effectLst/>
                <a:latin typeface="+mn-lt"/>
                <a:ea typeface="+mn-ea"/>
                <a:cs typeface="+mn-cs"/>
              </a:rPr>
              <a:t> say ‘Beethoven 5!’ loudly using the opening rhythm from his piece (below) and encourage the class to copy you.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Then,</a:t>
            </a:r>
            <a:r>
              <a:rPr lang="en-US" sz="1200" b="1" kern="1200" dirty="0" smtClean="0">
                <a:solidFill>
                  <a:schemeClr val="tx1"/>
                </a:solidFill>
                <a:effectLst/>
                <a:latin typeface="+mn-lt"/>
                <a:ea typeface="+mn-ea"/>
                <a:cs typeface="+mn-cs"/>
              </a:rPr>
              <a:t> split the circle into two groups </a:t>
            </a:r>
            <a:r>
              <a:rPr lang="en-US" sz="1200" kern="1200" dirty="0" smtClean="0">
                <a:solidFill>
                  <a:schemeClr val="tx1"/>
                </a:solidFill>
                <a:effectLst/>
                <a:latin typeface="+mn-lt"/>
                <a:ea typeface="+mn-ea"/>
                <a:cs typeface="+mn-cs"/>
              </a:rPr>
              <a:t>and try this</a:t>
            </a:r>
            <a:r>
              <a:rPr lang="en-US" sz="1200" b="1" kern="1200" dirty="0" smtClean="0">
                <a:solidFill>
                  <a:schemeClr val="tx1"/>
                </a:solidFill>
                <a:effectLst/>
                <a:latin typeface="+mn-lt"/>
                <a:ea typeface="+mn-ea"/>
                <a:cs typeface="+mn-cs"/>
              </a:rPr>
              <a:t> -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Grp 1: 	Beethoven 5</a:t>
            </a:r>
          </a:p>
          <a:p>
            <a:r>
              <a:rPr lang="en-GB" sz="1200" kern="1200" dirty="0" smtClean="0">
                <a:solidFill>
                  <a:schemeClr val="tx1"/>
                </a:solidFill>
                <a:effectLst/>
                <a:latin typeface="+mn-lt"/>
                <a:ea typeface="+mn-ea"/>
                <a:cs typeface="+mn-cs"/>
              </a:rPr>
              <a:t>Grp 2: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Grp 1: 	Beethoven 5</a:t>
            </a:r>
          </a:p>
          <a:p>
            <a:r>
              <a:rPr lang="en-GB" sz="1200" kern="1200" dirty="0" smtClean="0">
                <a:solidFill>
                  <a:schemeClr val="tx1"/>
                </a:solidFill>
                <a:effectLst/>
                <a:latin typeface="+mn-lt"/>
                <a:ea typeface="+mn-ea"/>
                <a:cs typeface="+mn-cs"/>
              </a:rPr>
              <a:t>Grp 2: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You: 	Beethoven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Class: 	Beethoven 5</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All:	Beethoven. 5, 5, 5!</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have just performed the exact opening of Beethoven 5 and your children will now be really familiar with its iconic rhythm!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Remind your students </a:t>
            </a:r>
            <a:r>
              <a:rPr lang="en-GB" sz="1200" kern="1200" dirty="0" smtClean="0">
                <a:solidFill>
                  <a:schemeClr val="tx1"/>
                </a:solidFill>
                <a:effectLst/>
                <a:latin typeface="+mn-lt"/>
                <a:ea typeface="+mn-ea"/>
                <a:cs typeface="+mn-cs"/>
              </a:rPr>
              <a:t>of the work they did last lesson and how they discovered that Beethoven uses just two ideas to make his piece. Explain that you are going to work with just one of those ideas today - the jagged ‘Beethoven 5’ rhythm.</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Re-do the exercise</a:t>
            </a:r>
            <a:r>
              <a:rPr lang="en-GB" sz="1200" kern="1200" dirty="0" smtClean="0">
                <a:solidFill>
                  <a:schemeClr val="tx1"/>
                </a:solidFill>
                <a:effectLst/>
                <a:latin typeface="+mn-lt"/>
                <a:ea typeface="+mn-ea"/>
                <a:cs typeface="+mn-cs"/>
              </a:rPr>
              <a:t> above but this time clapping the rhythm rather than saying the words. Now ask you children to suggest which instruments should play it. You might like to stick to</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just unpitched percussion for this but if you have a lot of xylophones or children learning orchestral instruments demonstrate how Beethoven uses just two notes, the first is higher than the second and he misses a note out in between</a:t>
            </a: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Split your class into small working groups </a:t>
            </a:r>
            <a:r>
              <a:rPr lang="en-US" sz="1200" kern="1200" dirty="0" smtClean="0">
                <a:solidFill>
                  <a:schemeClr val="tx1"/>
                </a:solidFill>
                <a:effectLst/>
                <a:latin typeface="+mn-lt"/>
                <a:ea typeface="+mn-ea"/>
                <a:cs typeface="+mn-cs"/>
              </a:rPr>
              <a:t>and ask each group to make a short piece using Beethoven’s rhythm. They may wish to add other jagged rhythms to it.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Beethoven’s real rhythm is actually very difficult because of where it is placed within the bar. Don’t worry too much if your children shift it around a little as they work with it. They are simply making it their own!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dirty="0" smtClean="0">
                <a:effectLst/>
              </a:rPr>
              <a:t> </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GB" dirty="0" smtClean="0">
                <a:effectLst/>
              </a:rPr>
              <a:t/>
            </a:r>
            <a:br>
              <a:rPr lang="en-GB" dirty="0" smtClean="0">
                <a:effectLst/>
              </a:rPr>
            </a:br>
            <a:r>
              <a:rPr lang="en-GB" sz="1200" b="1" kern="1200" dirty="0" smtClean="0">
                <a:solidFill>
                  <a:schemeClr val="tx1"/>
                </a:solidFill>
                <a:effectLst/>
                <a:latin typeface="+mn-lt"/>
                <a:ea typeface="+mn-ea"/>
                <a:cs typeface="+mn-cs"/>
              </a:rPr>
              <a:t>Bring the class back together</a:t>
            </a:r>
            <a:r>
              <a:rPr lang="en-GB" sz="1200" kern="1200" dirty="0" smtClean="0">
                <a:solidFill>
                  <a:schemeClr val="tx1"/>
                </a:solidFill>
                <a:effectLst/>
                <a:latin typeface="+mn-lt"/>
                <a:ea typeface="+mn-ea"/>
                <a:cs typeface="+mn-cs"/>
              </a:rPr>
              <a:t> and hear each group separately. Ask the class to give feedback and tweak the pieces a little so that they are neat and everyone knows what they are doing.</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Challenge</a:t>
            </a:r>
            <a:r>
              <a:rPr lang="en-GB" sz="1200" kern="1200" dirty="0" smtClean="0">
                <a:solidFill>
                  <a:schemeClr val="tx1"/>
                </a:solidFill>
                <a:effectLst/>
                <a:latin typeface="+mn-lt"/>
                <a:ea typeface="+mn-ea"/>
                <a:cs typeface="+mn-cs"/>
              </a:rPr>
              <a:t> the class to structure their group pieces into one big piece and end the session with a rough run-through of this piece. Give it a name - Beethoven would call it ‘Section A’ but maybe you can give it a more exciting name than that!’</a:t>
            </a:r>
          </a:p>
          <a:p>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394672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orchestral performance and discuss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a graphic score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4</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Explain to your class that you are going to begin a six-week music project focusing on a fantastic piece of music by a composer called Ludwig van Beethoven and watch the introductory film with Barney Harwood.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Discuss what you have just watched and perhaps ask the following questions:</a:t>
            </a:r>
          </a:p>
          <a:p>
            <a:pPr lvl="2" fontAlgn="base"/>
            <a:r>
              <a:rPr lang="en-GB" sz="1200" u="none" strike="noStrike" kern="1200" dirty="0" smtClean="0">
                <a:solidFill>
                  <a:schemeClr val="tx1"/>
                </a:solidFill>
                <a:effectLst/>
                <a:latin typeface="+mn-lt"/>
                <a:ea typeface="+mn-ea"/>
                <a:cs typeface="+mn-cs"/>
              </a:rPr>
              <a:t>Did you like the film?</a:t>
            </a:r>
          </a:p>
          <a:p>
            <a:pPr lvl="2" fontAlgn="base"/>
            <a:r>
              <a:rPr lang="en-GB" sz="1200" u="none" strike="noStrike" kern="1200" dirty="0" smtClean="0">
                <a:solidFill>
                  <a:schemeClr val="tx1"/>
                </a:solidFill>
                <a:effectLst/>
                <a:latin typeface="+mn-lt"/>
                <a:ea typeface="+mn-ea"/>
                <a:cs typeface="+mn-cs"/>
              </a:rPr>
              <a:t>Did you like the music?</a:t>
            </a:r>
          </a:p>
          <a:p>
            <a:pPr lvl="2" fontAlgn="base"/>
            <a:r>
              <a:rPr lang="en-GB" sz="1200" u="none" strike="noStrike" kern="1200" dirty="0" smtClean="0">
                <a:solidFill>
                  <a:schemeClr val="tx1"/>
                </a:solidFill>
                <a:effectLst/>
                <a:latin typeface="+mn-lt"/>
                <a:ea typeface="+mn-ea"/>
                <a:cs typeface="+mn-cs"/>
              </a:rPr>
              <a:t>How do you think Beethoven would have felt not being able to hear his own music?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A4 sheets of paper and a variety of coloured pens to everyone and ask them to place the paper landscape on their desks. Ask them to gently fold the paper lengthwise so you have two sections. To save time, you may want to prepare this ahead of the lesson!</a:t>
            </a:r>
          </a:p>
          <a:p>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without images, to the opening 45 seconds of Beethoven’s 5th symphony and ask your children to choose a colour that they think matches the sound of the music. Now listen to the music that comes after the horns at 0’45 and encourage your class to choose a different colour to match this contrasting section.</a:t>
            </a:r>
          </a:p>
          <a:p>
            <a:r>
              <a:rPr lang="en-GB" sz="1200" b="1"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to the opening again, this time just famous first phrase (da-da-da-duh!) and ask your class to draw a shape in the top section of their page using their chosen colour. This shape should be inspired by the jagged sound of the music. Skip to 0’45 after the horns, and ask your class to do the same in the bottom section of their page using their contrasting colour and again, matching their shape to the smooth sound of the music</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Take a look at their answers and discuss them. </a:t>
            </a:r>
            <a:r>
              <a:rPr lang="en-GB" sz="1200" u="none" strike="noStrike" kern="1200" dirty="0" smtClean="0">
                <a:solidFill>
                  <a:schemeClr val="tx1"/>
                </a:solidFill>
                <a:effectLst/>
                <a:latin typeface="+mn-lt"/>
                <a:ea typeface="+mn-ea"/>
                <a:cs typeface="+mn-cs"/>
              </a:rPr>
              <a:t>Hopefully there will be a jagged shape at the top and a smooth shape at the bottom. Explain that the whole piece is made up of just these two types of sound - jagged and smooth. Now listen to the whole movement. Again it's better if they're just listening and not watching the orchestra - it's too distracting! As they listen encourage them to add more jagged shapes and smooth shapes to their page as they hear them in the music. If the music is loud the shapes should be big. If they are quiet, the shapes should be little. If the two sounds combine they must combine the two shapes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 several times </a:t>
            </a:r>
            <a:r>
              <a:rPr lang="en-GB" sz="1200" u="none" strike="noStrike" kern="1200" dirty="0" smtClean="0">
                <a:solidFill>
                  <a:schemeClr val="tx1"/>
                </a:solidFill>
                <a:effectLst/>
                <a:latin typeface="+mn-lt"/>
                <a:ea typeface="+mn-ea"/>
                <a:cs typeface="+mn-cs"/>
              </a:rPr>
              <a:t>until everyone is satisfied with their work. Afterwards discuss their artwork and the music. Talk about how Beethoven makes 5 minutes of music out of just two ideas and manages to make one of most exciting pieces ever. Explain that their artwork is a </a:t>
            </a:r>
            <a:r>
              <a:rPr lang="en-GB" sz="1200" b="1" u="none" strike="noStrike" kern="1200" dirty="0" smtClean="0">
                <a:solidFill>
                  <a:schemeClr val="tx1"/>
                </a:solidFill>
                <a:effectLst/>
                <a:latin typeface="+mn-lt"/>
                <a:ea typeface="+mn-ea"/>
                <a:cs typeface="+mn-cs"/>
              </a:rPr>
              <a:t>graphic score</a:t>
            </a:r>
            <a:r>
              <a:rPr lang="en-GB" sz="1200" u="none" strike="noStrike" kern="1200" dirty="0" smtClean="0">
                <a:solidFill>
                  <a:schemeClr val="tx1"/>
                </a:solidFill>
                <a:effectLst/>
                <a:latin typeface="+mn-lt"/>
                <a:ea typeface="+mn-ea"/>
                <a:cs typeface="+mn-cs"/>
              </a:rPr>
              <a:t> - it is a graphic (diagrammatic) representation of the music and could be used to make more music.</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ask your children to swap their paper with a neighbour and follow their neighbour’s score as you listen to the Beethoven once more. (This time you might like to watch the orchestra too).</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Or if you have more time, choose one ‘score’ and turn it into a new piece of music. Find one sound for the jagged shape and one for the smooth shape – it doesn’t have to sound anything like Beethoven!</a:t>
            </a: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Explain to your class that you are going to begin a six-week music project focusing on a fantastic piece of music by a composer called Ludwig van Beethoven and watch the introductory film with Barney Harwood.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Discuss what you have just watched and perhaps ask the following questions:</a:t>
            </a:r>
          </a:p>
          <a:p>
            <a:pPr lvl="2" fontAlgn="base"/>
            <a:r>
              <a:rPr lang="en-GB" sz="1200" u="none" strike="noStrike" kern="1200" dirty="0" smtClean="0">
                <a:solidFill>
                  <a:schemeClr val="tx1"/>
                </a:solidFill>
                <a:effectLst/>
                <a:latin typeface="+mn-lt"/>
                <a:ea typeface="+mn-ea"/>
                <a:cs typeface="+mn-cs"/>
              </a:rPr>
              <a:t>Did you like the film?</a:t>
            </a:r>
          </a:p>
          <a:p>
            <a:pPr lvl="2" fontAlgn="base"/>
            <a:r>
              <a:rPr lang="en-GB" sz="1200" u="none" strike="noStrike" kern="1200" dirty="0" smtClean="0">
                <a:solidFill>
                  <a:schemeClr val="tx1"/>
                </a:solidFill>
                <a:effectLst/>
                <a:latin typeface="+mn-lt"/>
                <a:ea typeface="+mn-ea"/>
                <a:cs typeface="+mn-cs"/>
              </a:rPr>
              <a:t>Did you like the music?</a:t>
            </a:r>
          </a:p>
          <a:p>
            <a:pPr lvl="2" fontAlgn="base"/>
            <a:r>
              <a:rPr lang="en-GB" sz="1200" u="none" strike="noStrike" kern="1200" dirty="0" smtClean="0">
                <a:solidFill>
                  <a:schemeClr val="tx1"/>
                </a:solidFill>
                <a:effectLst/>
                <a:latin typeface="+mn-lt"/>
                <a:ea typeface="+mn-ea"/>
                <a:cs typeface="+mn-cs"/>
              </a:rPr>
              <a:t>How do you think Beethoven would have felt not being able to hear his own music?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A4 sheets of paper and a variety of coloured pens to everyone and ask them to place the paper landscape on their desks. Ask them to gently fold the paper lengthwise so you have two sections. To save time, you may want to prepare this ahead of the lesson!</a:t>
            </a:r>
          </a:p>
          <a:p>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without images, to the opening 45 seconds of Beethoven’s 5th symphony and ask your children to choose a colour that they think matches the sound of the music. Now listen to the music that comes after the horns at 0’45 and encourage your class to choose a different colour to match this contrasting section.</a:t>
            </a:r>
          </a:p>
          <a:p>
            <a:r>
              <a:rPr lang="en-GB" sz="1200" b="1"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to the opening again, this time just famous first phrase (da-da-da-duh!) and ask your class to draw a shape in the top section of their page using their chosen colour. This shape should be inspired by the jagged sound of the music. Skip to 0’45 after the horns, and ask your class to do the same in the bottom section of their page using their contrasting colour and again, matching their shape to the smooth sound of the music</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Take a look at their answers and discuss them. </a:t>
            </a:r>
            <a:r>
              <a:rPr lang="en-GB" sz="1200" u="none" strike="noStrike" kern="1200" dirty="0" smtClean="0">
                <a:solidFill>
                  <a:schemeClr val="tx1"/>
                </a:solidFill>
                <a:effectLst/>
                <a:latin typeface="+mn-lt"/>
                <a:ea typeface="+mn-ea"/>
                <a:cs typeface="+mn-cs"/>
              </a:rPr>
              <a:t>Hopefully there will be a jagged shape at the top and a smooth shape at the bottom. Explain that the whole piece is made up of just these two types of sound - jagged and smooth. Now listen to the whole movement. Again it's better if they're just listening and not watching the orchestra - it's too distracting! As they listen encourage them to add more jagged shapes and smooth shapes to their page as they hear them in the music. If the music is loud the shapes should be big. If they are quiet, the shapes should be little. If the two sounds combine they must combine the two shapes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 several times </a:t>
            </a:r>
            <a:r>
              <a:rPr lang="en-GB" sz="1200" u="none" strike="noStrike" kern="1200" dirty="0" smtClean="0">
                <a:solidFill>
                  <a:schemeClr val="tx1"/>
                </a:solidFill>
                <a:effectLst/>
                <a:latin typeface="+mn-lt"/>
                <a:ea typeface="+mn-ea"/>
                <a:cs typeface="+mn-cs"/>
              </a:rPr>
              <a:t>until everyone is satisfied with their work. Afterwards discuss their artwork and the music. Talk about how Beethoven makes 5 minutes of music out of just two ideas and manages to make one of most exciting pieces ever. Explain that their artwork is a </a:t>
            </a:r>
            <a:r>
              <a:rPr lang="en-GB" sz="1200" b="1" u="none" strike="noStrike" kern="1200" dirty="0" smtClean="0">
                <a:solidFill>
                  <a:schemeClr val="tx1"/>
                </a:solidFill>
                <a:effectLst/>
                <a:latin typeface="+mn-lt"/>
                <a:ea typeface="+mn-ea"/>
                <a:cs typeface="+mn-cs"/>
              </a:rPr>
              <a:t>graphic score</a:t>
            </a:r>
            <a:r>
              <a:rPr lang="en-GB" sz="1200" u="none" strike="noStrike" kern="1200" dirty="0" smtClean="0">
                <a:solidFill>
                  <a:schemeClr val="tx1"/>
                </a:solidFill>
                <a:effectLst/>
                <a:latin typeface="+mn-lt"/>
                <a:ea typeface="+mn-ea"/>
                <a:cs typeface="+mn-cs"/>
              </a:rPr>
              <a:t> - it is a graphic (diagrammatic) representation of the music and could be used to make more music.</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ask your children to swap their paper with a neighbour and follow their neighbour’s score as you listen to the Beethoven once more. (This time you might like to watch the orchestra too).</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Or if you have more time, choose one ‘score’ and turn it into a new piece of music. Find one sound for the jagged shape and one for the smooth shape – it doesn’t have to sound anything like Beethoven!</a:t>
            </a: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7</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Explain to your class that you are going to begin a six-week music project focusing on a fantastic piece of music by a composer called Ludwig van Beethoven and watch the introductory film with Barney Harwood.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Discuss what you have just watched and perhaps ask the following questions:</a:t>
            </a:r>
          </a:p>
          <a:p>
            <a:pPr lvl="2" fontAlgn="base"/>
            <a:r>
              <a:rPr lang="en-GB" sz="1200" u="none" strike="noStrike" kern="1200" dirty="0" smtClean="0">
                <a:solidFill>
                  <a:schemeClr val="tx1"/>
                </a:solidFill>
                <a:effectLst/>
                <a:latin typeface="+mn-lt"/>
                <a:ea typeface="+mn-ea"/>
                <a:cs typeface="+mn-cs"/>
              </a:rPr>
              <a:t>Did you like the film?</a:t>
            </a:r>
          </a:p>
          <a:p>
            <a:pPr lvl="2" fontAlgn="base"/>
            <a:r>
              <a:rPr lang="en-GB" sz="1200" u="none" strike="noStrike" kern="1200" dirty="0" smtClean="0">
                <a:solidFill>
                  <a:schemeClr val="tx1"/>
                </a:solidFill>
                <a:effectLst/>
                <a:latin typeface="+mn-lt"/>
                <a:ea typeface="+mn-ea"/>
                <a:cs typeface="+mn-cs"/>
              </a:rPr>
              <a:t>Did you like the music?</a:t>
            </a:r>
          </a:p>
          <a:p>
            <a:pPr lvl="2" fontAlgn="base"/>
            <a:r>
              <a:rPr lang="en-GB" sz="1200" u="none" strike="noStrike" kern="1200" dirty="0" smtClean="0">
                <a:solidFill>
                  <a:schemeClr val="tx1"/>
                </a:solidFill>
                <a:effectLst/>
                <a:latin typeface="+mn-lt"/>
                <a:ea typeface="+mn-ea"/>
                <a:cs typeface="+mn-cs"/>
              </a:rPr>
              <a:t>How do you think Beethoven would have felt not being able to hear his own music?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A4 sheets of paper and a variety of coloured pens to everyone and ask them to place the paper landscape on their desks. Ask them to gently fold the paper lengthwise so you have two sections. To save time, you may want to prepare this ahead of the lesson!</a:t>
            </a:r>
          </a:p>
          <a:p>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without images, to the opening 45 seconds of Beethoven’s 5th symphony and ask your children to choose a colour that they think matches the sound of the music. Now listen to the music that comes after the horns at 0’45 and encourage your class to choose a different colour to match this contrasting section.</a:t>
            </a:r>
          </a:p>
          <a:p>
            <a:r>
              <a:rPr lang="en-GB" sz="1200" b="1"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to the opening again, this time just famous first phrase (da-da-da-duh!) and ask your class to draw a shape in the top section of their page using their chosen colour. This shape should be inspired by the jagged sound of the music. Skip to 0’45 after the horns, and ask your class to do the same in the bottom section of their page using their contrasting colour and again, matching their shape to the smooth sound of the music</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Take a look at their answers and discuss them. </a:t>
            </a:r>
            <a:r>
              <a:rPr lang="en-GB" sz="1200" u="none" strike="noStrike" kern="1200" dirty="0" smtClean="0">
                <a:solidFill>
                  <a:schemeClr val="tx1"/>
                </a:solidFill>
                <a:effectLst/>
                <a:latin typeface="+mn-lt"/>
                <a:ea typeface="+mn-ea"/>
                <a:cs typeface="+mn-cs"/>
              </a:rPr>
              <a:t>Hopefully there will be a jagged shape at the top and a smooth shape at the bottom. Explain that the whole piece is made up of just these two types of sound - jagged and smooth. Now listen to the whole movement. Again it's better if they're just listening and not watching the orchestra - it's too distracting! As they listen encourage them to add more jagged shapes and smooth shapes to their page as they hear them in the music. If the music is loud the shapes should be big. If they are quiet, the shapes should be little. If the two sounds combine they must combine the two shapes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 several times </a:t>
            </a:r>
            <a:r>
              <a:rPr lang="en-GB" sz="1200" u="none" strike="noStrike" kern="1200" dirty="0" smtClean="0">
                <a:solidFill>
                  <a:schemeClr val="tx1"/>
                </a:solidFill>
                <a:effectLst/>
                <a:latin typeface="+mn-lt"/>
                <a:ea typeface="+mn-ea"/>
                <a:cs typeface="+mn-cs"/>
              </a:rPr>
              <a:t>until everyone is satisfied with their work. Afterwards discuss their artwork and the music. Talk about how Beethoven makes 5 minutes of music out of just two ideas and manages to make one of most exciting pieces ever. Explain that their artwork is a </a:t>
            </a:r>
            <a:r>
              <a:rPr lang="en-GB" sz="1200" b="1" u="none" strike="noStrike" kern="1200" dirty="0" smtClean="0">
                <a:solidFill>
                  <a:schemeClr val="tx1"/>
                </a:solidFill>
                <a:effectLst/>
                <a:latin typeface="+mn-lt"/>
                <a:ea typeface="+mn-ea"/>
                <a:cs typeface="+mn-cs"/>
              </a:rPr>
              <a:t>graphic score</a:t>
            </a:r>
            <a:r>
              <a:rPr lang="en-GB" sz="1200" u="none" strike="noStrike" kern="1200" dirty="0" smtClean="0">
                <a:solidFill>
                  <a:schemeClr val="tx1"/>
                </a:solidFill>
                <a:effectLst/>
                <a:latin typeface="+mn-lt"/>
                <a:ea typeface="+mn-ea"/>
                <a:cs typeface="+mn-cs"/>
              </a:rPr>
              <a:t> - it is a graphic (diagrammatic) representation of the music and could be used to make more music.</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ask your children to swap their paper with a neighbour and follow their neighbour’s score as you listen to the Beethoven once more. (This time you might like to watch the orchestra too).</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Or if you have more time, choose one ‘score’ and turn it into a new piece of music. Find one sound for the jagged shape and one for the smooth shape – it doesn’t have to sound anything like Beethoven!</a:t>
            </a: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LESSON 1:</a:t>
            </a:r>
          </a:p>
          <a:p>
            <a:pPr lvl="0" rtl="0" fontAlgn="base"/>
            <a:r>
              <a:rPr lang="en-GB" sz="1200" b="1" u="none" strike="noStrike" kern="1200" dirty="0" smtClean="0">
                <a:solidFill>
                  <a:schemeClr val="tx1"/>
                </a:solidFill>
                <a:effectLst/>
                <a:latin typeface="+mn-lt"/>
                <a:ea typeface="+mn-ea"/>
                <a:cs typeface="+mn-cs"/>
              </a:rPr>
              <a:t>Prepare your class</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Explain to your class that you are going to begin a six-week music project focusing on a fantastic piece of music by a composer called Ludwig van Beethoven and watch the introductory film with Barney Harwood.</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Have a class discussion</a:t>
            </a:r>
            <a:r>
              <a:rPr lang="en-GB" sz="1200" u="none" strike="noStrike"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Discuss what you have just watched and perhaps ask the following questions:</a:t>
            </a:r>
          </a:p>
          <a:p>
            <a:pPr lvl="2" fontAlgn="base"/>
            <a:r>
              <a:rPr lang="en-GB" sz="1200" u="none" strike="noStrike" kern="1200" dirty="0" smtClean="0">
                <a:solidFill>
                  <a:schemeClr val="tx1"/>
                </a:solidFill>
                <a:effectLst/>
                <a:latin typeface="+mn-lt"/>
                <a:ea typeface="+mn-ea"/>
                <a:cs typeface="+mn-cs"/>
              </a:rPr>
              <a:t>Did you like the film?</a:t>
            </a:r>
          </a:p>
          <a:p>
            <a:pPr lvl="2" fontAlgn="base"/>
            <a:r>
              <a:rPr lang="en-GB" sz="1200" u="none" strike="noStrike" kern="1200" dirty="0" smtClean="0">
                <a:solidFill>
                  <a:schemeClr val="tx1"/>
                </a:solidFill>
                <a:effectLst/>
                <a:latin typeface="+mn-lt"/>
                <a:ea typeface="+mn-ea"/>
                <a:cs typeface="+mn-cs"/>
              </a:rPr>
              <a:t>Did you like the music?</a:t>
            </a:r>
          </a:p>
          <a:p>
            <a:pPr lvl="2" fontAlgn="base"/>
            <a:r>
              <a:rPr lang="en-GB" sz="1200" u="none" strike="noStrike" kern="1200" dirty="0" smtClean="0">
                <a:solidFill>
                  <a:schemeClr val="tx1"/>
                </a:solidFill>
                <a:effectLst/>
                <a:latin typeface="+mn-lt"/>
                <a:ea typeface="+mn-ea"/>
                <a:cs typeface="+mn-cs"/>
              </a:rPr>
              <a:t>How do you think Beethoven would have felt not being able to hear his own music?</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A4 sheets of paper and a variety of coloured pens to everyone and ask them to place the paper landscape on their desks. Ask them to gently fold the paper lengthwise so you have two sections. To save time, you may want to prepare this ahead of the lesson!</a:t>
            </a:r>
          </a:p>
          <a:p>
            <a:endParaRPr lang="en-GB" sz="1200" u="none" strike="noStrike"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without images, to the opening 45 seconds of Beethoven’s 5th symphony and ask your children to choose a colour that they think matches the sound of the music. Now listen to the music that comes after the horns at 0’45 and encourage your class to choose a different colour to match this contrasting section.</a:t>
            </a:r>
          </a:p>
          <a:p>
            <a:r>
              <a:rPr lang="en-GB" sz="1200" b="1"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r>
              <a:rPr lang="en-GB" sz="1200" u="none" strike="noStrike" kern="1200" dirty="0" smtClean="0">
                <a:solidFill>
                  <a:schemeClr val="tx1"/>
                </a:solidFill>
                <a:effectLst/>
                <a:latin typeface="+mn-lt"/>
                <a:ea typeface="+mn-ea"/>
                <a:cs typeface="+mn-cs"/>
              </a:rPr>
              <a:t>Listen to the opening again, this time just famous first phrase (da-da-da-duh!) and ask your class to draw a shape in the top section of their page using their chosen colour. This shape should be inspired by the jagged sound of the music. Skip to 0’45 after the horns, and ask your class to do the same in the bottom section of their page using their contrasting colour and again, matching their shape to the smooth sound of the music</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Take a look at their answers and discuss them. </a:t>
            </a:r>
            <a:r>
              <a:rPr lang="en-GB" sz="1200" u="none" strike="noStrike" kern="1200" dirty="0" smtClean="0">
                <a:solidFill>
                  <a:schemeClr val="tx1"/>
                </a:solidFill>
                <a:effectLst/>
                <a:latin typeface="+mn-lt"/>
                <a:ea typeface="+mn-ea"/>
                <a:cs typeface="+mn-cs"/>
              </a:rPr>
              <a:t>Hopefully there will be a jagged shape at the top and a smooth shape at the bottom. Explain that the whole piece is made up of just these two types of sound - jagged and smooth. Now listen to the whole movement. Again it's better if they're just listening and not watching the orchestra - it's too distracting! As they listen encourage them to add more jagged shapes and smooth shapes to their page as they hear them in the music. If the music is loud the shapes should be big. If they are quiet, the shapes should be little. If the two sounds combine they must combine the two shapes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 several times </a:t>
            </a:r>
            <a:r>
              <a:rPr lang="en-GB" sz="1200" u="none" strike="noStrike" kern="1200" dirty="0" smtClean="0">
                <a:solidFill>
                  <a:schemeClr val="tx1"/>
                </a:solidFill>
                <a:effectLst/>
                <a:latin typeface="+mn-lt"/>
                <a:ea typeface="+mn-ea"/>
                <a:cs typeface="+mn-cs"/>
              </a:rPr>
              <a:t>until everyone is satisfied with their work. Afterwards discuss their artwork and the music. Talk about how Beethoven makes 5 minutes of music out of just two ideas and manages to make one of most exciting pieces ever. Explain that their artwork is a </a:t>
            </a:r>
            <a:r>
              <a:rPr lang="en-GB" sz="1200" b="1" u="none" strike="noStrike" kern="1200" dirty="0" smtClean="0">
                <a:solidFill>
                  <a:schemeClr val="tx1"/>
                </a:solidFill>
                <a:effectLst/>
                <a:latin typeface="+mn-lt"/>
                <a:ea typeface="+mn-ea"/>
                <a:cs typeface="+mn-cs"/>
              </a:rPr>
              <a:t>graphic score</a:t>
            </a:r>
            <a:r>
              <a:rPr lang="en-GB" sz="1200" u="none" strike="noStrike" kern="1200" dirty="0" smtClean="0">
                <a:solidFill>
                  <a:schemeClr val="tx1"/>
                </a:solidFill>
                <a:effectLst/>
                <a:latin typeface="+mn-lt"/>
                <a:ea typeface="+mn-ea"/>
                <a:cs typeface="+mn-cs"/>
              </a:rPr>
              <a:t> - it is a graphic (diagrammatic) representation of the music and could be used to make more music.</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ask your children to swap their paper with a neighbour and follow their neighbour’s score as you listen to the Beethoven once more. (This time you might like to watch the orchestra too).</a:t>
            </a:r>
            <a:r>
              <a:rPr lang="en-GB" sz="1200" b="1" u="none" strike="noStrike" kern="1200" dirty="0" smtClean="0">
                <a:solidFill>
                  <a:schemeClr val="tx1"/>
                </a:solidFill>
                <a:effectLst/>
                <a:latin typeface="+mn-lt"/>
                <a:ea typeface="+mn-ea"/>
                <a:cs typeface="+mn-cs"/>
              </a:rPr>
              <a:t> </a:t>
            </a:r>
            <a:endParaRPr lang="en-GB" sz="14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Or if you have more time, choose one ‘score’ and turn it into a new piece of music. Find one sound for the jagged shape and one for the smooth shape – it doesn’t have to sound anything like Beethoven!</a:t>
            </a: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 piece inspired by Beethoven’s rhythm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Orchestrate the rhythm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174735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smtClean="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smtClean="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smtClean="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smtClean="0"/>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Tree>
    <p:extLst>
      <p:ext uri="{BB962C8B-B14F-4D97-AF65-F5344CB8AC3E}">
        <p14:creationId xmlns:p14="http://schemas.microsoft.com/office/powerpoint/2010/main" val="195646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smtClean="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smtClean="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lvl="2"/>
            <a:endParaRPr lang="en-GB" dirty="0" smtClean="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smtClean="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smtClean="0"/>
              <a:t>Copyright Rachel Leach </a:t>
            </a:r>
            <a:endParaRPr lang="en-US" dirty="0"/>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programmes/p02b59ld"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51684" y="2019684"/>
            <a:ext cx="7024687" cy="712787"/>
          </a:xfrm>
        </p:spPr>
        <p:txBody>
          <a:bodyPr/>
          <a:lstStyle/>
          <a:p>
            <a:pPr algn="ctr"/>
            <a:r>
              <a:rPr lang="en-GB" sz="4400" dirty="0"/>
              <a:t>Ludwig van Beethoven</a:t>
            </a:r>
            <a:endParaRPr lang="en-US" dirty="0"/>
          </a:p>
        </p:txBody>
      </p:sp>
      <p:sp>
        <p:nvSpPr>
          <p:cNvPr id="3" name="Text Placeholder 2"/>
          <p:cNvSpPr>
            <a:spLocks noGrp="1"/>
          </p:cNvSpPr>
          <p:nvPr>
            <p:ph type="body" sz="quarter" idx="14"/>
          </p:nvPr>
        </p:nvSpPr>
        <p:spPr>
          <a:xfrm>
            <a:off x="1114032" y="2850482"/>
            <a:ext cx="7023100" cy="1370012"/>
          </a:xfrm>
        </p:spPr>
        <p:txBody>
          <a:bodyPr/>
          <a:lstStyle/>
          <a:p>
            <a:pPr algn="ctr"/>
            <a:r>
              <a:rPr lang="en-GB" dirty="0"/>
              <a:t>Symphony No 5 </a:t>
            </a:r>
            <a:endParaRPr lang="en-GB" dirty="0" smtClean="0"/>
          </a:p>
          <a:p>
            <a:pPr algn="ctr"/>
            <a:endParaRPr lang="en-US" sz="4000" dirty="0" smtClean="0"/>
          </a:p>
        </p:txBody>
      </p:sp>
      <p:sp>
        <p:nvSpPr>
          <p:cNvPr id="4" name="Text Placeholder 3"/>
          <p:cNvSpPr>
            <a:spLocks noGrp="1"/>
          </p:cNvSpPr>
          <p:nvPr>
            <p:ph type="body" sz="quarter" idx="15"/>
          </p:nvPr>
        </p:nvSpPr>
        <p:spPr>
          <a:xfrm>
            <a:off x="3147552" y="5178702"/>
            <a:ext cx="2895600" cy="784225"/>
          </a:xfrm>
        </p:spPr>
        <p:txBody>
          <a:bodyPr/>
          <a:lstStyle/>
          <a:p>
            <a:pPr algn="ctr"/>
            <a:endParaRPr lang="en-US" dirty="0"/>
          </a:p>
        </p:txBody>
      </p:sp>
    </p:spTree>
    <p:extLst>
      <p:ext uri="{BB962C8B-B14F-4D97-AF65-F5344CB8AC3E}">
        <p14:creationId xmlns:p14="http://schemas.microsoft.com/office/powerpoint/2010/main" val="420714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54396" y="2652860"/>
            <a:ext cx="7023100" cy="1370012"/>
          </a:xfrm>
        </p:spPr>
        <p:txBody>
          <a:bodyPr/>
          <a:lstStyle/>
          <a:p>
            <a:pPr algn="ctr"/>
            <a:r>
              <a:rPr lang="en-GB" sz="4000" dirty="0" smtClean="0"/>
              <a:t>Composing</a:t>
            </a:r>
          </a:p>
          <a:p>
            <a:pPr algn="ctr"/>
            <a:r>
              <a:rPr lang="en-GB" sz="4000" dirty="0" smtClean="0"/>
              <a:t>Use the rhythm on the next page to help you.  </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5680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11</a:t>
            </a:fld>
            <a:endParaRPr lang="en-US" dirty="0"/>
          </a:p>
        </p:txBody>
      </p:sp>
      <p:sp>
        <p:nvSpPr>
          <p:cNvPr id="5" name="Title 4"/>
          <p:cNvSpPr>
            <a:spLocks noGrp="1"/>
          </p:cNvSpPr>
          <p:nvPr>
            <p:ph type="title"/>
          </p:nvPr>
        </p:nvSpPr>
        <p:spPr>
          <a:xfrm>
            <a:off x="1263738" y="1464592"/>
            <a:ext cx="7012582" cy="937442"/>
          </a:xfrm>
        </p:spPr>
        <p:txBody>
          <a:bodyPr>
            <a:normAutofit/>
          </a:bodyPr>
          <a:lstStyle/>
          <a:p>
            <a:pPr algn="ctr"/>
            <a:r>
              <a:rPr lang="en-GB" sz="5400" dirty="0" smtClean="0"/>
              <a:t>Copy me!</a:t>
            </a:r>
            <a:endParaRPr lang="en-GB" sz="54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2286662" y="2868562"/>
            <a:ext cx="4570675" cy="1614948"/>
          </a:xfrm>
          <a:prstGeom prst="rect">
            <a:avLst/>
          </a:prstGeom>
        </p:spPr>
      </p:pic>
    </p:spTree>
    <p:extLst>
      <p:ext uri="{BB962C8B-B14F-4D97-AF65-F5344CB8AC3E}">
        <p14:creationId xmlns:p14="http://schemas.microsoft.com/office/powerpoint/2010/main" val="3512150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12</a:t>
            </a:fld>
            <a:endParaRPr lang="en-US" dirty="0"/>
          </a:p>
        </p:txBody>
      </p:sp>
      <p:sp>
        <p:nvSpPr>
          <p:cNvPr id="5" name="Title 4"/>
          <p:cNvSpPr>
            <a:spLocks noGrp="1"/>
          </p:cNvSpPr>
          <p:nvPr>
            <p:ph type="title"/>
          </p:nvPr>
        </p:nvSpPr>
        <p:spPr>
          <a:xfrm>
            <a:off x="1372310" y="1267949"/>
            <a:ext cx="7012582" cy="937442"/>
          </a:xfrm>
        </p:spPr>
        <p:txBody>
          <a:bodyPr>
            <a:noAutofit/>
          </a:bodyPr>
          <a:lstStyle/>
          <a:p>
            <a:pPr algn="ctr"/>
            <a:r>
              <a:rPr lang="en-GB" sz="4400" dirty="0" smtClean="0"/>
              <a:t>Create your own piece</a:t>
            </a:r>
            <a:endParaRPr lang="en-GB" sz="4400" dirty="0"/>
          </a:p>
        </p:txBody>
      </p:sp>
      <p:pic>
        <p:nvPicPr>
          <p:cNvPr id="6146" name="Picture 2" descr="C:\Users\tenpib01\AppData\Local\Microsoft\Windows\Temporary Internet Files\Content.IE5\U25HZTMM\arts_feature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946" y="2381405"/>
            <a:ext cx="3572183" cy="377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29" y="1271024"/>
            <a:ext cx="7012582" cy="937442"/>
          </a:xfrm>
        </p:spPr>
        <p:txBody>
          <a:bodyPr/>
          <a:lstStyle/>
          <a:p>
            <a:r>
              <a:rPr lang="en-US" dirty="0" smtClean="0"/>
              <a:t>Glossary of music terms</a:t>
            </a:r>
            <a:endParaRPr lang="en-US"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2716832955"/>
              </p:ext>
            </p:extLst>
          </p:nvPr>
        </p:nvGraphicFramePr>
        <p:xfrm>
          <a:off x="1015109" y="2090476"/>
          <a:ext cx="7354530" cy="3933755"/>
        </p:xfrm>
        <a:graphic>
          <a:graphicData uri="http://schemas.openxmlformats.org/drawingml/2006/table">
            <a:tbl>
              <a:tblPr firstRow="1" bandRow="1">
                <a:tableStyleId>{5C22544A-7EE6-4342-B048-85BDC9FD1C3A}</a:tableStyleId>
              </a:tblPr>
              <a:tblGrid>
                <a:gridCol w="2645099">
                  <a:extLst>
                    <a:ext uri="{9D8B030D-6E8A-4147-A177-3AD203B41FA5}">
                      <a16:colId xmlns:a16="http://schemas.microsoft.com/office/drawing/2014/main" val="20000"/>
                    </a:ext>
                  </a:extLst>
                </a:gridCol>
                <a:gridCol w="4709431">
                  <a:extLst>
                    <a:ext uri="{9D8B030D-6E8A-4147-A177-3AD203B41FA5}">
                      <a16:colId xmlns:a16="http://schemas.microsoft.com/office/drawing/2014/main" val="20001"/>
                    </a:ext>
                  </a:extLst>
                </a:gridCol>
              </a:tblGrid>
              <a:tr h="398058">
                <a:tc>
                  <a:txBody>
                    <a:bodyPr/>
                    <a:lstStyle/>
                    <a:p>
                      <a:r>
                        <a:rPr lang="en-US" dirty="0" smtClean="0"/>
                        <a:t>Term</a:t>
                      </a:r>
                      <a:endParaRPr lang="en-US" dirty="0"/>
                    </a:p>
                  </a:txBody>
                  <a:tcPr/>
                </a:tc>
                <a:tc>
                  <a:txBody>
                    <a:bodyPr/>
                    <a:lstStyle/>
                    <a:p>
                      <a:r>
                        <a:rPr lang="en-US" dirty="0" smtClean="0"/>
                        <a:t>Definition</a:t>
                      </a:r>
                      <a:endParaRPr lang="en-US" dirty="0"/>
                    </a:p>
                  </a:txBody>
                  <a:tcPr/>
                </a:tc>
                <a:extLst>
                  <a:ext uri="{0D108BD9-81ED-4DB2-BD59-A6C34878D82A}">
                    <a16:rowId xmlns:a16="http://schemas.microsoft.com/office/drawing/2014/main" val="10000"/>
                  </a:ext>
                </a:extLst>
              </a:tr>
              <a:tr h="398058">
                <a:tc>
                  <a:txBody>
                    <a:bodyPr/>
                    <a:lstStyle/>
                    <a:p>
                      <a:r>
                        <a:rPr lang="en-US" sz="1400" b="1" dirty="0" smtClean="0">
                          <a:effectLst/>
                          <a:latin typeface="+mn-lt"/>
                          <a:ea typeface="MS Mincho"/>
                          <a:cs typeface="Arial"/>
                        </a:rPr>
                        <a:t>Coda</a:t>
                      </a:r>
                      <a:endParaRPr lang="en-US" sz="1400" b="1" dirty="0"/>
                    </a:p>
                  </a:txBody>
                  <a:tcPr/>
                </a:tc>
                <a:tc>
                  <a:txBody>
                    <a:bodyPr/>
                    <a:lstStyle/>
                    <a:p>
                      <a:pPr>
                        <a:spcAft>
                          <a:spcPts val="0"/>
                        </a:spcAft>
                      </a:pPr>
                      <a:r>
                        <a:rPr lang="en-GB" sz="1200" dirty="0" smtClean="0">
                          <a:effectLst/>
                          <a:latin typeface="+mn-lt"/>
                          <a:ea typeface="MS Mincho"/>
                          <a:cs typeface="Arial"/>
                        </a:rPr>
                        <a:t>another word for ‘ending’</a:t>
                      </a:r>
                      <a:endParaRPr lang="en-GB" sz="1200" dirty="0">
                        <a:effectLst/>
                        <a:latin typeface="+mn-lt"/>
                        <a:ea typeface="MS Mincho"/>
                        <a:cs typeface="Arial"/>
                      </a:endParaRPr>
                    </a:p>
                  </a:txBody>
                  <a:tcPr/>
                </a:tc>
                <a:extLst>
                  <a:ext uri="{0D108BD9-81ED-4DB2-BD59-A6C34878D82A}">
                    <a16:rowId xmlns:a16="http://schemas.microsoft.com/office/drawing/2014/main" val="10001"/>
                  </a:ext>
                </a:extLst>
              </a:tr>
              <a:tr h="398058">
                <a:tc>
                  <a:txBody>
                    <a:bodyPr/>
                    <a:lstStyle/>
                    <a:p>
                      <a:r>
                        <a:rPr lang="en-US" sz="1400" b="1" dirty="0" smtClean="0">
                          <a:effectLst/>
                          <a:latin typeface="+mn-lt"/>
                          <a:ea typeface="MS Mincho"/>
                          <a:cs typeface="Arial"/>
                        </a:rPr>
                        <a:t>Graphic Score</a:t>
                      </a:r>
                      <a:endParaRPr lang="en-US" sz="1400" b="1" dirty="0"/>
                    </a:p>
                  </a:txBody>
                  <a:tcPr/>
                </a:tc>
                <a:tc>
                  <a:txBody>
                    <a:bodyPr/>
                    <a:lstStyle/>
                    <a:p>
                      <a:pPr>
                        <a:spcAft>
                          <a:spcPts val="0"/>
                        </a:spcAft>
                      </a:pPr>
                      <a:r>
                        <a:rPr lang="en-GB" sz="1200" dirty="0" smtClean="0">
                          <a:effectLst/>
                          <a:latin typeface="+mn-lt"/>
                          <a:ea typeface="MS Mincho"/>
                          <a:cs typeface="Arial"/>
                        </a:rPr>
                        <a:t>a graphic or diagrammatic representation of music </a:t>
                      </a:r>
                      <a:endParaRPr lang="en-GB" sz="1200" dirty="0">
                        <a:effectLst/>
                        <a:latin typeface="+mn-lt"/>
                        <a:ea typeface="MS Mincho"/>
                        <a:cs typeface="Arial"/>
                      </a:endParaRPr>
                    </a:p>
                  </a:txBody>
                  <a:tcPr/>
                </a:tc>
                <a:extLst>
                  <a:ext uri="{0D108BD9-81ED-4DB2-BD59-A6C34878D82A}">
                    <a16:rowId xmlns:a16="http://schemas.microsoft.com/office/drawing/2014/main" val="10002"/>
                  </a:ext>
                </a:extLst>
              </a:tr>
              <a:tr h="383757">
                <a:tc>
                  <a:txBody>
                    <a:bodyPr/>
                    <a:lstStyle/>
                    <a:p>
                      <a:r>
                        <a:rPr lang="en-US" sz="1400" b="1" dirty="0" smtClean="0">
                          <a:effectLst/>
                          <a:latin typeface="+mn-lt"/>
                          <a:ea typeface="MS Mincho"/>
                          <a:cs typeface="Arial"/>
                        </a:rPr>
                        <a:t>Movement</a:t>
                      </a:r>
                      <a:endParaRPr lang="en-US" sz="1400" b="1" dirty="0"/>
                    </a:p>
                  </a:txBody>
                  <a:tcPr/>
                </a:tc>
                <a:tc>
                  <a:txBody>
                    <a:bodyPr/>
                    <a:lstStyle/>
                    <a:p>
                      <a:pPr>
                        <a:spcAft>
                          <a:spcPts val="0"/>
                        </a:spcAft>
                      </a:pPr>
                      <a:r>
                        <a:rPr lang="en-GB" sz="1200" dirty="0" smtClean="0">
                          <a:effectLst/>
                          <a:latin typeface="+mn-lt"/>
                          <a:ea typeface="MS Mincho"/>
                          <a:cs typeface="Arial"/>
                        </a:rPr>
                        <a:t>a large section</a:t>
                      </a:r>
                      <a:endParaRPr lang="en-GB" sz="1200" dirty="0">
                        <a:effectLst/>
                        <a:latin typeface="+mn-lt"/>
                        <a:ea typeface="MS Mincho"/>
                        <a:cs typeface="Arial"/>
                      </a:endParaRPr>
                    </a:p>
                  </a:txBody>
                  <a:tcPr/>
                </a:tc>
                <a:extLst>
                  <a:ext uri="{0D108BD9-81ED-4DB2-BD59-A6C34878D82A}">
                    <a16:rowId xmlns:a16="http://schemas.microsoft.com/office/drawing/2014/main" val="10003"/>
                  </a:ext>
                </a:extLst>
              </a:tr>
              <a:tr h="398058">
                <a:tc>
                  <a:txBody>
                    <a:bodyPr/>
                    <a:lstStyle/>
                    <a:p>
                      <a:r>
                        <a:rPr lang="en-US" sz="1400" b="1" dirty="0" smtClean="0">
                          <a:effectLst/>
                          <a:latin typeface="+mn-lt"/>
                          <a:ea typeface="MS Mincho"/>
                          <a:cs typeface="Arial"/>
                        </a:rPr>
                        <a:t>Pitched percussion</a:t>
                      </a:r>
                      <a:endParaRPr lang="en-US" sz="1400" b="1" dirty="0"/>
                    </a:p>
                  </a:txBody>
                  <a:tcPr/>
                </a:tc>
                <a:tc>
                  <a:txBody>
                    <a:bodyPr/>
                    <a:lstStyle/>
                    <a:p>
                      <a:r>
                        <a:rPr lang="en-GB" sz="1200" dirty="0" smtClean="0">
                          <a:effectLst/>
                          <a:latin typeface="+mn-lt"/>
                          <a:ea typeface="MS Mincho"/>
                          <a:cs typeface="Arial"/>
                        </a:rPr>
                        <a:t>percussion instruments that can play different pitches – xylophones, glockenspiels, chime bars etc.</a:t>
                      </a:r>
                      <a:endParaRPr lang="en-US" sz="1200" dirty="0"/>
                    </a:p>
                  </a:txBody>
                  <a:tcPr/>
                </a:tc>
                <a:extLst>
                  <a:ext uri="{0D108BD9-81ED-4DB2-BD59-A6C34878D82A}">
                    <a16:rowId xmlns:a16="http://schemas.microsoft.com/office/drawing/2014/main" val="10004"/>
                  </a:ext>
                </a:extLst>
              </a:tr>
              <a:tr h="474656">
                <a:tc>
                  <a:txBody>
                    <a:bodyPr/>
                    <a:lstStyle/>
                    <a:p>
                      <a:r>
                        <a:rPr lang="en-US" sz="1400" b="1" dirty="0" smtClean="0">
                          <a:effectLst/>
                          <a:latin typeface="+mn-lt"/>
                          <a:ea typeface="MS Mincho"/>
                          <a:cs typeface="Arial"/>
                        </a:rPr>
                        <a:t>Sonata</a:t>
                      </a:r>
                      <a:endParaRPr lang="en-US" sz="1400" b="1" dirty="0"/>
                    </a:p>
                  </a:txBody>
                  <a:tcPr/>
                </a:tc>
                <a:tc>
                  <a:txBody>
                    <a:bodyPr/>
                    <a:lstStyle/>
                    <a:p>
                      <a:pPr>
                        <a:spcAft>
                          <a:spcPts val="0"/>
                        </a:spcAft>
                      </a:pPr>
                      <a:r>
                        <a:rPr lang="en-GB" sz="1200" dirty="0" smtClean="0">
                          <a:effectLst/>
                          <a:latin typeface="+mn-lt"/>
                          <a:ea typeface="MS Mincho"/>
                          <a:cs typeface="Arial"/>
                        </a:rPr>
                        <a:t>An oft-used shape in music made up from three sections </a:t>
                      </a:r>
                      <a:endParaRPr lang="en-GB" sz="1200" dirty="0">
                        <a:effectLst/>
                        <a:latin typeface="+mn-lt"/>
                        <a:ea typeface="MS Mincho"/>
                        <a:cs typeface="Arial"/>
                      </a:endParaRPr>
                    </a:p>
                  </a:txBody>
                  <a:tcPr/>
                </a:tc>
                <a:extLst>
                  <a:ext uri="{0D108BD9-81ED-4DB2-BD59-A6C34878D82A}">
                    <a16:rowId xmlns:a16="http://schemas.microsoft.com/office/drawing/2014/main" val="10005"/>
                  </a:ext>
                </a:extLst>
              </a:tr>
              <a:tr h="474656">
                <a:tc>
                  <a:txBody>
                    <a:bodyPr/>
                    <a:lstStyle/>
                    <a:p>
                      <a:r>
                        <a:rPr lang="en-US" sz="1400" b="1" dirty="0" smtClean="0">
                          <a:effectLst/>
                          <a:latin typeface="+mn-lt"/>
                          <a:ea typeface="MS Mincho"/>
                          <a:cs typeface="Arial"/>
                        </a:rPr>
                        <a:t>Symphony</a:t>
                      </a:r>
                      <a:endParaRPr lang="en-US" sz="1400" b="1" dirty="0"/>
                    </a:p>
                  </a:txBody>
                  <a:tcPr/>
                </a:tc>
                <a:tc>
                  <a:txBody>
                    <a:bodyPr/>
                    <a:lstStyle/>
                    <a:p>
                      <a:pPr>
                        <a:spcAft>
                          <a:spcPts val="0"/>
                        </a:spcAft>
                      </a:pPr>
                      <a:r>
                        <a:rPr lang="en-GB" sz="1200" dirty="0" smtClean="0">
                          <a:effectLst/>
                          <a:latin typeface="+mn-lt"/>
                          <a:ea typeface="MS Mincho"/>
                          <a:cs typeface="Arial"/>
                        </a:rPr>
                        <a:t>A large piece for orchestra often with four movements, the first of which is often a sonata</a:t>
                      </a:r>
                      <a:endParaRPr lang="en-GB" sz="1200" dirty="0">
                        <a:effectLst/>
                        <a:latin typeface="+mn-lt"/>
                        <a:ea typeface="MS Mincho"/>
                        <a:cs typeface="Arial"/>
                      </a:endParaRPr>
                    </a:p>
                  </a:txBody>
                  <a:tcPr/>
                </a:tc>
                <a:extLst>
                  <a:ext uri="{0D108BD9-81ED-4DB2-BD59-A6C34878D82A}">
                    <a16:rowId xmlns:a16="http://schemas.microsoft.com/office/drawing/2014/main" val="10006"/>
                  </a:ext>
                </a:extLst>
              </a:tr>
              <a:tr h="474656">
                <a:tc>
                  <a:txBody>
                    <a:bodyPr/>
                    <a:lstStyle/>
                    <a:p>
                      <a:r>
                        <a:rPr lang="en-US" sz="1400" b="1" dirty="0" smtClean="0">
                          <a:effectLst/>
                          <a:latin typeface="+mn-lt"/>
                          <a:ea typeface="MS Mincho"/>
                          <a:cs typeface="Arial"/>
                        </a:rPr>
                        <a:t>Tune</a:t>
                      </a:r>
                      <a:endParaRPr lang="en-US" sz="1400" b="1" dirty="0"/>
                    </a:p>
                  </a:txBody>
                  <a:tcPr/>
                </a:tc>
                <a:tc>
                  <a:txBody>
                    <a:bodyPr/>
                    <a:lstStyle/>
                    <a:p>
                      <a:pPr>
                        <a:spcAft>
                          <a:spcPts val="0"/>
                        </a:spcAft>
                      </a:pPr>
                      <a:r>
                        <a:rPr lang="en-GB" sz="1200" dirty="0" smtClean="0">
                          <a:effectLst/>
                          <a:latin typeface="+mn-lt"/>
                          <a:ea typeface="MS Mincho"/>
                          <a:cs typeface="Arial"/>
                        </a:rPr>
                        <a:t>another word for ‘melody’. A linear line of notes that makes a satisfying musical shape</a:t>
                      </a:r>
                      <a:endParaRPr lang="en-GB" sz="1200" dirty="0">
                        <a:effectLst/>
                        <a:latin typeface="+mn-lt"/>
                        <a:ea typeface="MS Mincho"/>
                        <a:cs typeface="Arial"/>
                      </a:endParaRPr>
                    </a:p>
                  </a:txBody>
                  <a:tcPr/>
                </a:tc>
                <a:extLst>
                  <a:ext uri="{0D108BD9-81ED-4DB2-BD59-A6C34878D82A}">
                    <a16:rowId xmlns:a16="http://schemas.microsoft.com/office/drawing/2014/main" val="10007"/>
                  </a:ext>
                </a:extLst>
              </a:tr>
              <a:tr h="474656">
                <a:tc>
                  <a:txBody>
                    <a:bodyPr/>
                    <a:lstStyle/>
                    <a:p>
                      <a:r>
                        <a:rPr lang="en-US" sz="1400" b="1" dirty="0" smtClean="0">
                          <a:effectLst/>
                          <a:latin typeface="+mn-lt"/>
                          <a:ea typeface="MS Mincho"/>
                          <a:cs typeface="Arial"/>
                        </a:rPr>
                        <a:t>Unpitched percussion</a:t>
                      </a:r>
                      <a:endParaRPr lang="en-US" sz="1400" b="1" dirty="0"/>
                    </a:p>
                  </a:txBody>
                  <a:tcPr/>
                </a:tc>
                <a:tc>
                  <a:txBody>
                    <a:bodyPr/>
                    <a:lstStyle/>
                    <a:p>
                      <a:pPr>
                        <a:spcAft>
                          <a:spcPts val="0"/>
                        </a:spcAft>
                      </a:pPr>
                      <a:r>
                        <a:rPr lang="en-GB" sz="1200" dirty="0" smtClean="0">
                          <a:effectLst/>
                          <a:latin typeface="+mn-lt"/>
                          <a:ea typeface="MS Mincho"/>
                          <a:cs typeface="Arial"/>
                        </a:rPr>
                        <a:t>percussion instruments that can only make a limited number of sounds – drums, shakers woodblocks, tambourine etc.</a:t>
                      </a:r>
                      <a:endParaRPr lang="en-GB" sz="1200" dirty="0">
                        <a:effectLst/>
                        <a:latin typeface="+mn-lt"/>
                        <a:ea typeface="MS Mincho"/>
                        <a:cs typeface="Arial"/>
                      </a:endParaRPr>
                    </a:p>
                  </a:txBody>
                  <a:tcPr/>
                </a:tc>
                <a:extLst>
                  <a:ext uri="{0D108BD9-81ED-4DB2-BD59-A6C34878D82A}">
                    <a16:rowId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1</a:t>
            </a:r>
          </a:p>
          <a:p>
            <a:pPr algn="ctr"/>
            <a:r>
              <a:rPr lang="en-GB" dirty="0" smtClean="0"/>
              <a:t>Watching and </a:t>
            </a:r>
            <a:r>
              <a:rPr lang="en-GB" dirty="0"/>
              <a:t>l</a:t>
            </a:r>
            <a:r>
              <a:rPr lang="en-GB" dirty="0" smtClean="0"/>
              <a:t>istening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21925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a:t>
            </a:r>
            <a:r>
              <a:rPr lang="en-US" dirty="0" smtClean="0"/>
              <a:t>BBC</a:t>
            </a:r>
            <a:endParaRPr lang="en-US" dirty="0"/>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5" name="Title 4"/>
          <p:cNvSpPr>
            <a:spLocks noGrp="1"/>
          </p:cNvSpPr>
          <p:nvPr>
            <p:ph type="title"/>
          </p:nvPr>
        </p:nvSpPr>
        <p:spPr/>
        <p:txBody>
          <a:bodyPr/>
          <a:lstStyle/>
          <a:p>
            <a:r>
              <a:rPr lang="en-GB" dirty="0" smtClean="0"/>
              <a:t>Background – the composer</a:t>
            </a:r>
            <a:endParaRPr lang="en-GB" dirty="0"/>
          </a:p>
        </p:txBody>
      </p:sp>
      <p:sp>
        <p:nvSpPr>
          <p:cNvPr id="6" name="Content Placeholder 5"/>
          <p:cNvSpPr>
            <a:spLocks noGrp="1"/>
          </p:cNvSpPr>
          <p:nvPr>
            <p:ph idx="1"/>
          </p:nvPr>
        </p:nvSpPr>
        <p:spPr>
          <a:xfrm>
            <a:off x="4577923" y="2056571"/>
            <a:ext cx="4123625" cy="3832951"/>
          </a:xfrm>
        </p:spPr>
        <p:txBody>
          <a:bodyPr>
            <a:normAutofit fontScale="85000" lnSpcReduction="20000"/>
          </a:bodyPr>
          <a:lstStyle/>
          <a:p>
            <a:r>
              <a:rPr lang="nl-NL" dirty="0"/>
              <a:t>Ludwig van Beethoven (1770 - 1827)</a:t>
            </a:r>
            <a:endParaRPr lang="en-US" sz="1500" dirty="0" smtClean="0">
              <a:ea typeface="MS Mincho"/>
              <a:cs typeface="Arial"/>
            </a:endParaRPr>
          </a:p>
          <a:p>
            <a:pPr marL="457200" lvl="0" indent="-457200" fontAlgn="base">
              <a:buFont typeface="Arial" panose="020B0604020202020204" pitchFamily="34" charset="0"/>
              <a:buChar char="•"/>
            </a:pPr>
            <a:r>
              <a:rPr lang="en-GB" b="0" dirty="0" smtClean="0"/>
              <a:t>German </a:t>
            </a:r>
            <a:r>
              <a:rPr lang="en-GB" b="0" dirty="0"/>
              <a:t>composer and pianist</a:t>
            </a:r>
          </a:p>
          <a:p>
            <a:pPr marL="457200" lvl="0" indent="-457200" fontAlgn="base">
              <a:buFont typeface="Arial" panose="020B0604020202020204" pitchFamily="34" charset="0"/>
              <a:buChar char="•"/>
            </a:pPr>
            <a:r>
              <a:rPr lang="en-GB" b="0" dirty="0" smtClean="0"/>
              <a:t>Transformed </a:t>
            </a:r>
            <a:r>
              <a:rPr lang="en-GB" b="0" dirty="0"/>
              <a:t>music by adding an extra layer of drama and emotion to classical structures</a:t>
            </a:r>
          </a:p>
          <a:p>
            <a:pPr marL="457200" lvl="0" indent="-457200" fontAlgn="base">
              <a:buFont typeface="Arial" panose="020B0604020202020204" pitchFamily="34" charset="0"/>
              <a:buChar char="•"/>
            </a:pPr>
            <a:r>
              <a:rPr lang="en-GB" b="0" dirty="0" smtClean="0"/>
              <a:t>Was </a:t>
            </a:r>
            <a:r>
              <a:rPr lang="en-GB" b="0" dirty="0"/>
              <a:t>deaf from the age of about 26 so didn't actually hear most of his greatest works </a:t>
            </a:r>
          </a:p>
          <a:p>
            <a:endParaRPr lang="en-GB" dirty="0"/>
          </a:p>
        </p:txBody>
      </p:sp>
      <p:pic>
        <p:nvPicPr>
          <p:cNvPr id="1026" name="Picture 2" descr="Image result for Ludwig van Beethove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156" b="215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5</a:t>
            </a:fld>
            <a:endParaRPr lang="en-US" dirty="0"/>
          </a:p>
        </p:txBody>
      </p:sp>
      <p:sp>
        <p:nvSpPr>
          <p:cNvPr id="5" name="Title 4"/>
          <p:cNvSpPr>
            <a:spLocks noGrp="1"/>
          </p:cNvSpPr>
          <p:nvPr>
            <p:ph type="title"/>
          </p:nvPr>
        </p:nvSpPr>
        <p:spPr/>
        <p:txBody>
          <a:bodyPr/>
          <a:lstStyle/>
          <a:p>
            <a:r>
              <a:rPr lang="en-GB" dirty="0" smtClean="0"/>
              <a:t>Background – the music</a:t>
            </a:r>
            <a:endParaRPr lang="en-GB" dirty="0"/>
          </a:p>
        </p:txBody>
      </p:sp>
      <p:sp>
        <p:nvSpPr>
          <p:cNvPr id="6" name="Content Placeholder 5"/>
          <p:cNvSpPr>
            <a:spLocks noGrp="1"/>
          </p:cNvSpPr>
          <p:nvPr>
            <p:ph idx="1"/>
          </p:nvPr>
        </p:nvSpPr>
        <p:spPr>
          <a:xfrm>
            <a:off x="1141335" y="2056572"/>
            <a:ext cx="4583195" cy="4069592"/>
          </a:xfrm>
        </p:spPr>
        <p:txBody>
          <a:bodyPr>
            <a:normAutofit/>
          </a:bodyPr>
          <a:lstStyle/>
          <a:p>
            <a:r>
              <a:rPr lang="en-GB" dirty="0"/>
              <a:t>Symphony No 5, movement 1</a:t>
            </a:r>
            <a:endParaRPr lang="en-US" sz="1300" dirty="0" smtClean="0"/>
          </a:p>
          <a:p>
            <a:pPr lvl="2" fontAlgn="base"/>
            <a:r>
              <a:rPr lang="en-GB" dirty="0" smtClean="0"/>
              <a:t>First </a:t>
            </a:r>
            <a:r>
              <a:rPr lang="en-GB" dirty="0"/>
              <a:t>performed in 1808</a:t>
            </a:r>
          </a:p>
          <a:p>
            <a:pPr lvl="2" fontAlgn="base"/>
            <a:r>
              <a:rPr lang="en-GB" dirty="0" smtClean="0"/>
              <a:t>A </a:t>
            </a:r>
            <a:r>
              <a:rPr lang="en-GB" dirty="0"/>
              <a:t>symphony is a large work for orchestra usually in 4 sections or movements</a:t>
            </a:r>
          </a:p>
          <a:p>
            <a:pPr lvl="2" fontAlgn="base"/>
            <a:r>
              <a:rPr lang="en-GB" dirty="0" smtClean="0"/>
              <a:t>Has </a:t>
            </a:r>
            <a:r>
              <a:rPr lang="en-GB" dirty="0"/>
              <a:t>one of the most famous beginnings in all of orchestra music</a:t>
            </a:r>
          </a:p>
          <a:p>
            <a:endParaRPr lang="en-GB" dirty="0"/>
          </a:p>
        </p:txBody>
      </p:sp>
      <p:sp>
        <p:nvSpPr>
          <p:cNvPr id="9" name="AutoShape 2" descr="Image result for georges bizet car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georges bizet car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C:\Users\tenpib01\AppData\Local\Microsoft\Windows\Temporary Internet Files\Content.IE5\U25HZTMM\Beethoven-stenc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665" y="2427339"/>
            <a:ext cx="2656010" cy="250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94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a:xfrm>
            <a:off x="1044603" y="997246"/>
            <a:ext cx="7096508" cy="843478"/>
          </a:xfrm>
        </p:spPr>
        <p:txBody>
          <a:bodyPr>
            <a:normAutofit/>
          </a:bodyPr>
          <a:lstStyle/>
          <a:p>
            <a:pPr algn="ctr"/>
            <a:r>
              <a:rPr lang="en-GB" dirty="0"/>
              <a:t>W</a:t>
            </a:r>
            <a:r>
              <a:rPr lang="en-GB" dirty="0" smtClean="0"/>
              <a:t>atch </a:t>
            </a:r>
            <a:r>
              <a:rPr lang="en-GB" dirty="0"/>
              <a:t>the </a:t>
            </a:r>
            <a:r>
              <a:rPr lang="en-GB" dirty="0" smtClean="0"/>
              <a:t>orchestral performance</a:t>
            </a:r>
            <a:endParaRPr lang="en-GB" dirty="0"/>
          </a:p>
        </p:txBody>
      </p:sp>
      <p:sp>
        <p:nvSpPr>
          <p:cNvPr id="6" name="Content Placeholder 5"/>
          <p:cNvSpPr>
            <a:spLocks noGrp="1"/>
          </p:cNvSpPr>
          <p:nvPr>
            <p:ph idx="1"/>
          </p:nvPr>
        </p:nvSpPr>
        <p:spPr>
          <a:xfrm>
            <a:off x="1044602" y="5527989"/>
            <a:ext cx="7012582" cy="828361"/>
          </a:xfrm>
        </p:spPr>
        <p:txBody>
          <a:bodyPr>
            <a:normAutofit fontScale="92500"/>
          </a:bodyPr>
          <a:lstStyle/>
          <a:p>
            <a:pPr algn="ctr"/>
            <a:r>
              <a:rPr lang="en-GB" u="sng" dirty="0">
                <a:hlinkClick r:id="rId3"/>
              </a:rPr>
              <a:t>https://www.bbc.co.uk/programmes/p02b59ld</a:t>
            </a:r>
            <a:endParaRPr lang="en-GB" dirty="0"/>
          </a:p>
        </p:txBody>
      </p:sp>
      <p:pic>
        <p:nvPicPr>
          <p:cNvPr id="3074" name="Picture 2"/>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20710" t="31169" r="22080" b="14242"/>
          <a:stretch/>
        </p:blipFill>
        <p:spPr bwMode="auto">
          <a:xfrm>
            <a:off x="1471891" y="1840724"/>
            <a:ext cx="6205922" cy="3559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a:xfrm>
            <a:off x="1386176" y="1135626"/>
            <a:ext cx="6671008" cy="937442"/>
          </a:xfrm>
        </p:spPr>
        <p:txBody>
          <a:bodyPr>
            <a:normAutofit/>
          </a:bodyPr>
          <a:lstStyle/>
          <a:p>
            <a:pPr algn="ctr"/>
            <a:r>
              <a:rPr lang="en-GB" sz="3600" dirty="0" smtClean="0"/>
              <a:t>Respond</a:t>
            </a:r>
            <a:endParaRPr lang="en-GB" dirty="0"/>
          </a:p>
        </p:txBody>
      </p:sp>
      <p:sp>
        <p:nvSpPr>
          <p:cNvPr id="18" name="Content Placeholder 5"/>
          <p:cNvSpPr txBox="1">
            <a:spLocks/>
          </p:cNvSpPr>
          <p:nvPr/>
        </p:nvSpPr>
        <p:spPr>
          <a:xfrm>
            <a:off x="749635" y="2159100"/>
            <a:ext cx="7578288" cy="3830331"/>
          </a:xfrm>
          <a:prstGeom prst="rect">
            <a:avLst/>
          </a:prstGeom>
        </p:spPr>
        <p:txBody>
          <a:bodyPr>
            <a:normAutofit/>
          </a:bodyPr>
          <a:lst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smtClean="0"/>
              <a:t>•</a:t>
            </a:r>
            <a:r>
              <a:rPr lang="en-GB" b="0" dirty="0"/>
              <a:t>	</a:t>
            </a:r>
            <a:r>
              <a:rPr lang="en-GB" b="0" dirty="0" smtClean="0"/>
              <a:t>Did </a:t>
            </a:r>
            <a:r>
              <a:rPr lang="en-GB" b="0" dirty="0"/>
              <a:t>you like the film?</a:t>
            </a:r>
          </a:p>
          <a:p>
            <a:pPr marL="457200" indent="-457200">
              <a:buFont typeface="Arial" panose="020B0604020202020204" pitchFamily="34" charset="0"/>
              <a:buChar char="•"/>
            </a:pPr>
            <a:r>
              <a:rPr lang="en-GB" b="0" dirty="0" smtClean="0"/>
              <a:t>Did </a:t>
            </a:r>
            <a:r>
              <a:rPr lang="en-GB" b="0" dirty="0"/>
              <a:t>you like the music?</a:t>
            </a:r>
          </a:p>
          <a:p>
            <a:pPr marL="457200" indent="-457200">
              <a:buFont typeface="Arial" panose="020B0604020202020204" pitchFamily="34" charset="0"/>
              <a:buChar char="•"/>
            </a:pPr>
            <a:r>
              <a:rPr lang="en-GB" b="0" dirty="0" smtClean="0"/>
              <a:t>How </a:t>
            </a:r>
            <a:r>
              <a:rPr lang="en-GB" b="0" dirty="0"/>
              <a:t>do you think Beethoven would have felt not being able to hear his own music?</a:t>
            </a:r>
          </a:p>
        </p:txBody>
      </p:sp>
      <p:pic>
        <p:nvPicPr>
          <p:cNvPr id="4099" name="Picture 3" descr="C:\Users\tenpib01\AppData\Local\Microsoft\Windows\Temporary Internet Files\Content.IE5\9E8I0P9F\Foto_de_Beethov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972" y="4431482"/>
            <a:ext cx="2662841" cy="1773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42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a:xfrm>
            <a:off x="1044603" y="1221657"/>
            <a:ext cx="7371809" cy="1177413"/>
          </a:xfrm>
        </p:spPr>
        <p:txBody>
          <a:bodyPr>
            <a:noAutofit/>
          </a:bodyPr>
          <a:lstStyle/>
          <a:p>
            <a:pPr algn="ctr"/>
            <a:r>
              <a:rPr lang="en-GB" sz="3600" dirty="0" smtClean="0"/>
              <a:t>Can you draw what you are hearing?</a:t>
            </a:r>
            <a:endParaRPr lang="en-GB" dirty="0"/>
          </a:p>
        </p:txBody>
      </p:sp>
      <p:pic>
        <p:nvPicPr>
          <p:cNvPr id="5123" name="Picture 3" descr="C:\Users\tenpib01\AppData\Local\Microsoft\Windows\Temporary Internet Files\Content.IE5\4QHQWX6R\beethov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520" y="2563759"/>
            <a:ext cx="3133147" cy="364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95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9</a:t>
            </a:fld>
            <a:endParaRPr lang="en-US" dirty="0"/>
          </a:p>
        </p:txBody>
      </p:sp>
      <p:sp>
        <p:nvSpPr>
          <p:cNvPr id="8" name="Title 4"/>
          <p:cNvSpPr txBox="1">
            <a:spLocks/>
          </p:cNvSpPr>
          <p:nvPr/>
        </p:nvSpPr>
        <p:spPr>
          <a:xfrm>
            <a:off x="1372310" y="1356437"/>
            <a:ext cx="7012582" cy="9374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6000" dirty="0" smtClean="0"/>
              <a:t>Graphic score</a:t>
            </a:r>
            <a:endParaRPr lang="en-GB" sz="6000" dirty="0"/>
          </a:p>
        </p:txBody>
      </p:sp>
      <p:pic>
        <p:nvPicPr>
          <p:cNvPr id="9" name="Picture 2" descr="C:\Users\tenpib01\AppData\Local\Microsoft\Windows\Temporary Internet Files\Content.IE5\NV2CCM0Z\tiles-27-vectorporta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1" y="2094462"/>
            <a:ext cx="6664247" cy="430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29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2535</TotalTime>
  <Words>564</Words>
  <Application>Microsoft Office PowerPoint</Application>
  <PresentationFormat>On-screen Show (4:3)</PresentationFormat>
  <Paragraphs>326</Paragraphs>
  <Slides>12</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Calibre Regular</vt:lpstr>
      <vt:lpstr>Calibre Semibold</vt:lpstr>
      <vt:lpstr>Calibri</vt:lpstr>
      <vt:lpstr>Gill Sans</vt:lpstr>
      <vt:lpstr>MS Mincho</vt:lpstr>
      <vt:lpstr>Wingdings</vt:lpstr>
      <vt:lpstr>TenP 2017 Test v2b</vt:lpstr>
      <vt:lpstr>Office Theme</vt:lpstr>
      <vt:lpstr>PowerPoint Presentation</vt:lpstr>
      <vt:lpstr>Glossary of music terms</vt:lpstr>
      <vt:lpstr>PowerPoint Presentation</vt:lpstr>
      <vt:lpstr>Background – the composer</vt:lpstr>
      <vt:lpstr>Background – the music</vt:lpstr>
      <vt:lpstr>Watch the orchestral performance</vt:lpstr>
      <vt:lpstr>Respond</vt:lpstr>
      <vt:lpstr>Can you draw what you are hearing?</vt:lpstr>
      <vt:lpstr>PowerPoint Presentation</vt:lpstr>
      <vt:lpstr>PowerPoint Presentation</vt:lpstr>
      <vt:lpstr>Copy me!</vt:lpstr>
      <vt:lpstr>Create your own piece</vt:lpstr>
    </vt:vector>
  </TitlesOfParts>
  <Company>BBC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Lyndsay Gibson</cp:lastModifiedBy>
  <cp:revision>149</cp:revision>
  <dcterms:created xsi:type="dcterms:W3CDTF">2017-08-23T12:43:02Z</dcterms:created>
  <dcterms:modified xsi:type="dcterms:W3CDTF">2020-04-20T12:56:10Z</dcterms:modified>
</cp:coreProperties>
</file>