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17"/>
  </p:notesMasterIdLst>
  <p:sldIdLst>
    <p:sldId id="287" r:id="rId2"/>
    <p:sldId id="316" r:id="rId3"/>
    <p:sldId id="317" r:id="rId4"/>
    <p:sldId id="318" r:id="rId5"/>
    <p:sldId id="319" r:id="rId6"/>
    <p:sldId id="320" r:id="rId7"/>
    <p:sldId id="321" r:id="rId8"/>
    <p:sldId id="322" r:id="rId9"/>
    <p:sldId id="323" r:id="rId10"/>
    <p:sldId id="325" r:id="rId11"/>
    <p:sldId id="326" r:id="rId12"/>
    <p:sldId id="327" r:id="rId13"/>
    <p:sldId id="328" r:id="rId14"/>
    <p:sldId id="329" r:id="rId15"/>
    <p:sldId id="33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2" autoAdjust="0"/>
    <p:restoredTop sz="85278" autoAdjust="0"/>
  </p:normalViewPr>
  <p:slideViewPr>
    <p:cSldViewPr snapToGrid="0">
      <p:cViewPr varScale="1">
        <p:scale>
          <a:sx n="63" d="100"/>
          <a:sy n="63" d="100"/>
        </p:scale>
        <p:origin x="1692" y="6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0D507-F164-4B08-9A08-6FD0D7C0C72F}" type="datetimeFigureOut">
              <a:rPr lang="en-GB" smtClean="0"/>
              <a:t>01/06/2020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B5339F-7E5C-4F25-A646-CEB6AC7312F7}" type="slidenum">
              <a:rPr lang="en-GB" smtClean="0"/>
              <a:t>‹#›</a:t>
            </a:fld>
            <a:endParaRPr lang="en-GB"/>
          </a:p>
        </p:txBody>
      </p:sp>
    </p:spTree>
    <p:extLst>
      <p:ext uri="{BB962C8B-B14F-4D97-AF65-F5344CB8AC3E}">
        <p14:creationId xmlns:p14="http://schemas.microsoft.com/office/powerpoint/2010/main" val="316199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A5BF3649-83DF-44BD-9E77-E21CF5077C74}" type="datetimeFigureOut">
              <a:rPr lang="en-GB" smtClean="0"/>
              <a:t>01/06/2020</a:t>
            </a:fld>
            <a:endParaRPr lang="en-GB"/>
          </a:p>
        </p:txBody>
      </p:sp>
      <p:sp>
        <p:nvSpPr>
          <p:cNvPr id="5" name="Footer Placeholder 4"/>
          <p:cNvSpPr>
            <a:spLocks noGrp="1"/>
          </p:cNvSpPr>
          <p:nvPr>
            <p:ph type="ftr" sz="quarter" idx="11"/>
          </p:nvPr>
        </p:nvSpPr>
        <p:spPr>
          <a:xfrm>
            <a:off x="533401" y="5936189"/>
            <a:ext cx="4021666" cy="365125"/>
          </a:xfrm>
        </p:spPr>
        <p:txBody>
          <a:bodyPr/>
          <a:lstStyle/>
          <a:p>
            <a:endParaRPr lang="en-GB"/>
          </a:p>
        </p:txBody>
      </p:sp>
      <p:sp>
        <p:nvSpPr>
          <p:cNvPr id="6" name="Slide Number Placeholder 5"/>
          <p:cNvSpPr>
            <a:spLocks noGrp="1"/>
          </p:cNvSpPr>
          <p:nvPr>
            <p:ph type="sldNum" sz="quarter" idx="12"/>
          </p:nvPr>
        </p:nvSpPr>
        <p:spPr>
          <a:xfrm>
            <a:off x="7010399" y="2750337"/>
            <a:ext cx="1370293" cy="1356442"/>
          </a:xfrm>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177802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7856438" y="4711310"/>
            <a:ext cx="1149836" cy="1090789"/>
          </a:xfrm>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1802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7856438" y="4711616"/>
            <a:ext cx="1149836" cy="1090789"/>
          </a:xfrm>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204696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7856438" y="4709926"/>
            <a:ext cx="1149836" cy="1090789"/>
          </a:xfrm>
        </p:spPr>
        <p:txBody>
          <a:bodyPr/>
          <a:lstStyle/>
          <a:p>
            <a:fld id="{6B05244D-04F6-46C9-88BB-45F764A2A01B}" type="slidenum">
              <a:rPr lang="en-GB" smtClean="0"/>
              <a:t>‹#›</a:t>
            </a:fld>
            <a:endParaRPr lang="en-GB"/>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094765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7856438" y="4709926"/>
            <a:ext cx="1149836" cy="1090789"/>
          </a:xfrm>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7145835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A5BF3649-83DF-44BD-9E77-E21CF5077C74}" type="datetimeFigureOut">
              <a:rPr lang="en-GB" smtClean="0"/>
              <a:t>01/06/2020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6703843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A5BF3649-83DF-44BD-9E77-E21CF5077C74}" type="datetimeFigureOut">
              <a:rPr lang="en-GB" smtClean="0"/>
              <a:t>01/06/2020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1435797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F3649-83DF-44BD-9E77-E21CF5077C74}"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1047751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bwMode="ltGray">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A5BF3649-83DF-44BD-9E77-E21CF5077C74}" type="datetimeFigureOut">
              <a:rPr lang="en-GB" smtClean="0"/>
              <a:t>01/06/2020</a:t>
            </a:fld>
            <a:endParaRPr lang="en-GB"/>
          </a:p>
        </p:txBody>
      </p:sp>
      <p:sp>
        <p:nvSpPr>
          <p:cNvPr id="5" name="Footer Placeholder 4"/>
          <p:cNvSpPr>
            <a:spLocks noGrp="1"/>
          </p:cNvSpPr>
          <p:nvPr>
            <p:ph type="ftr" sz="quarter" idx="11"/>
          </p:nvPr>
        </p:nvSpPr>
        <p:spPr>
          <a:xfrm>
            <a:off x="510241" y="5936189"/>
            <a:ext cx="4518959" cy="365125"/>
          </a:xfrm>
        </p:spPr>
        <p:txBody>
          <a:bodyPr/>
          <a:lstStyle/>
          <a:p>
            <a:endParaRPr lang="en-GB"/>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6B05244D-04F6-46C9-88BB-45F764A2A01B}" type="slidenum">
              <a:rPr lang="en-GB" smtClean="0"/>
              <a:t>‹#›</a:t>
            </a:fld>
            <a:endParaRPr lang="en-GB"/>
          </a:p>
        </p:txBody>
      </p:sp>
    </p:spTree>
    <p:extLst>
      <p:ext uri="{BB962C8B-B14F-4D97-AF65-F5344CB8AC3E}">
        <p14:creationId xmlns:p14="http://schemas.microsoft.com/office/powerpoint/2010/main" val="2279450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BF3649-83DF-44BD-9E77-E21CF5077C74}"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1106023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65810" y="5936188"/>
            <a:ext cx="2057400" cy="365125"/>
          </a:xfrm>
        </p:spPr>
        <p:txBody>
          <a:bodyPr/>
          <a:lstStyle/>
          <a:p>
            <a:fld id="{A5BF3649-83DF-44BD-9E77-E21CF5077C74}" type="datetimeFigureOut">
              <a:rPr lang="en-GB" smtClean="0"/>
              <a:t>01/06/2020</a:t>
            </a:fld>
            <a:endParaRPr lang="en-GB"/>
          </a:p>
        </p:txBody>
      </p:sp>
      <p:sp>
        <p:nvSpPr>
          <p:cNvPr id="5" name="Footer Placeholder 4"/>
          <p:cNvSpPr>
            <a:spLocks noGrp="1"/>
          </p:cNvSpPr>
          <p:nvPr>
            <p:ph type="ftr" sz="quarter" idx="11"/>
          </p:nvPr>
        </p:nvSpPr>
        <p:spPr>
          <a:xfrm>
            <a:off x="533400" y="5936189"/>
            <a:ext cx="4834673" cy="365125"/>
          </a:xfrm>
        </p:spPr>
        <p:txBody>
          <a:bodyPr/>
          <a:lstStyle/>
          <a:p>
            <a:endParaRPr lang="en-GB"/>
          </a:p>
        </p:txBody>
      </p:sp>
      <p:sp>
        <p:nvSpPr>
          <p:cNvPr id="6" name="Slide Number Placeholder 5"/>
          <p:cNvSpPr>
            <a:spLocks noGrp="1"/>
          </p:cNvSpPr>
          <p:nvPr>
            <p:ph type="sldNum" sz="quarter" idx="12"/>
          </p:nvPr>
        </p:nvSpPr>
        <p:spPr>
          <a:xfrm>
            <a:off x="7856438" y="2869896"/>
            <a:ext cx="1149836" cy="1090789"/>
          </a:xfrm>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880935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817826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BF3649-83DF-44BD-9E77-E21CF5077C74}" type="datetimeFigureOut">
              <a:rPr lang="en-GB" smtClean="0"/>
              <a:t>01/06/2020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400736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BF3649-83DF-44BD-9E77-E21CF5077C74}" type="datetimeFigureOut">
              <a:rPr lang="en-GB" smtClean="0"/>
              <a:t>01/06/2020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3802985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5BF3649-83DF-44BD-9E77-E21CF5077C74}" type="datetimeFigureOut">
              <a:rPr lang="en-GB" smtClean="0"/>
              <a:t>01/06/2020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394095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453135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BF3649-83DF-44BD-9E77-E21CF5077C74}"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05244D-04F6-46C9-88BB-45F764A2A01B}" type="slidenum">
              <a:rPr lang="en-GB" smtClean="0"/>
              <a:t>‹#›</a:t>
            </a:fld>
            <a:endParaRPr lang="en-GB"/>
          </a:p>
        </p:txBody>
      </p:sp>
    </p:spTree>
    <p:extLst>
      <p:ext uri="{BB962C8B-B14F-4D97-AF65-F5344CB8AC3E}">
        <p14:creationId xmlns:p14="http://schemas.microsoft.com/office/powerpoint/2010/main" val="2387405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5BF3649-83DF-44BD-9E77-E21CF5077C74}" type="datetimeFigureOut">
              <a:rPr lang="en-GB" smtClean="0"/>
              <a:t>01/06/2020</a:t>
            </a:fld>
            <a:endParaRPr lang="en-GB"/>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B05244D-04F6-46C9-88BB-45F764A2A01B}" type="slidenum">
              <a:rPr lang="en-GB" smtClean="0"/>
              <a:t>‹#›</a:t>
            </a:fld>
            <a:endParaRPr lang="en-GB"/>
          </a:p>
        </p:txBody>
      </p:sp>
    </p:spTree>
    <p:extLst>
      <p:ext uri="{BB962C8B-B14F-4D97-AF65-F5344CB8AC3E}">
        <p14:creationId xmlns:p14="http://schemas.microsoft.com/office/powerpoint/2010/main" val="254833456"/>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earnreligions.com/timeline-of-jesus-death-70022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bbc.co.uk/bitesize/clips/zn497t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632983"/>
            <a:ext cx="6694714" cy="1253217"/>
          </a:xfrm>
        </p:spPr>
        <p:txBody>
          <a:bodyPr/>
          <a:lstStyle/>
          <a:p>
            <a:pPr algn="l"/>
            <a:r>
              <a:rPr lang="en-GB" sz="2800" u="sng" dirty="0"/>
              <a:t>LO: To learn about </a:t>
            </a:r>
            <a:r>
              <a:rPr lang="en-GB" sz="2800" u="sng" dirty="0" smtClean="0"/>
              <a:t>aspects of Lent and Easter</a:t>
            </a:r>
            <a:endParaRPr lang="en-GB" sz="2800" u="sng" dirty="0"/>
          </a:p>
        </p:txBody>
      </p:sp>
      <p:sp>
        <p:nvSpPr>
          <p:cNvPr id="4" name="Date Placeholder 3"/>
          <p:cNvSpPr>
            <a:spLocks noGrp="1"/>
          </p:cNvSpPr>
          <p:nvPr>
            <p:ph type="dt" sz="half" idx="10"/>
          </p:nvPr>
        </p:nvSpPr>
        <p:spPr>
          <a:xfrm>
            <a:off x="180294" y="1870521"/>
            <a:ext cx="6514420" cy="515492"/>
          </a:xfrm>
        </p:spPr>
        <p:txBody>
          <a:bodyPr/>
          <a:lstStyle/>
          <a:p>
            <a:pPr algn="l"/>
            <a:fld id="{11E97FBC-C91E-4F57-A0CF-ADC5B9DE039A}" type="datetime2">
              <a:rPr lang="en-GB" sz="3000" u="sng" smtClean="0">
                <a:solidFill>
                  <a:schemeClr val="bg1"/>
                </a:solidFill>
                <a:latin typeface="+mj-lt"/>
              </a:rPr>
              <a:pPr algn="l"/>
              <a:t>Monday, 01 June 2020</a:t>
            </a:fld>
            <a:endParaRPr lang="en-GB" sz="3000" u="sng" dirty="0">
              <a:solidFill>
                <a:schemeClr val="bg1"/>
              </a:solidFill>
              <a:latin typeface="+mj-lt"/>
            </a:endParaRPr>
          </a:p>
        </p:txBody>
      </p:sp>
    </p:spTree>
    <p:extLst>
      <p:ext uri="{BB962C8B-B14F-4D97-AF65-F5344CB8AC3E}">
        <p14:creationId xmlns:p14="http://schemas.microsoft.com/office/powerpoint/2010/main" val="1845041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Good Friday?</a:t>
            </a:r>
            <a:endParaRPr lang="en-GB" dirty="0"/>
          </a:p>
        </p:txBody>
      </p:sp>
      <p:sp>
        <p:nvSpPr>
          <p:cNvPr id="3" name="Content Placeholder 2"/>
          <p:cNvSpPr>
            <a:spLocks noGrp="1"/>
          </p:cNvSpPr>
          <p:nvPr>
            <p:ph idx="1"/>
          </p:nvPr>
        </p:nvSpPr>
        <p:spPr>
          <a:xfrm>
            <a:off x="533400" y="2336872"/>
            <a:ext cx="8120743" cy="3998613"/>
          </a:xfrm>
        </p:spPr>
        <p:txBody>
          <a:bodyPr>
            <a:normAutofit lnSpcReduction="10000"/>
          </a:bodyPr>
          <a:lstStyle/>
          <a:p>
            <a:r>
              <a:rPr lang="en-GB" altLang="en-US" dirty="0">
                <a:solidFill>
                  <a:schemeClr val="bg1"/>
                </a:solidFill>
                <a:effectLst/>
              </a:rPr>
              <a:t>Good Friday commemorates Jesus’ death</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It is a sombre and reflective time for Christians</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This contrasts to the joyful celebration of </a:t>
            </a:r>
            <a:r>
              <a:rPr lang="en-GB" altLang="en-US" dirty="0" smtClean="0">
                <a:solidFill>
                  <a:schemeClr val="bg1"/>
                </a:solidFill>
                <a:effectLst/>
              </a:rPr>
              <a:t>Easter Sunday.</a:t>
            </a:r>
          </a:p>
          <a:p>
            <a:pPr marL="285750" indent="-285750">
              <a:spcBef>
                <a:spcPts val="0"/>
              </a:spcBef>
              <a:defRPr/>
            </a:pPr>
            <a:r>
              <a:rPr lang="en-GB" dirty="0">
                <a:solidFill>
                  <a:schemeClr val="bg1"/>
                </a:solidFill>
                <a:effectLst/>
              </a:rPr>
              <a:t>On Good Friday, many Catholic Christians will take part in a special ceremony known as the ‘Stations of the Cross’. This involves retelling the story of Jesus’ death through images</a:t>
            </a:r>
            <a:r>
              <a:rPr lang="en-GB" dirty="0" smtClean="0">
                <a:solidFill>
                  <a:schemeClr val="bg1"/>
                </a:solidFill>
                <a:effectLst/>
              </a:rPr>
              <a:t>.</a:t>
            </a:r>
          </a:p>
          <a:p>
            <a:pPr marL="285750" indent="-285750">
              <a:spcBef>
                <a:spcPts val="0"/>
              </a:spcBef>
              <a:defRPr/>
            </a:pPr>
            <a:endParaRPr lang="en-GB" dirty="0">
              <a:solidFill>
                <a:schemeClr val="bg1"/>
              </a:solidFill>
              <a:effectLst/>
            </a:endParaRPr>
          </a:p>
          <a:p>
            <a:pPr marL="285750" indent="-285750">
              <a:spcBef>
                <a:spcPts val="0"/>
              </a:spcBef>
              <a:defRPr/>
            </a:pPr>
            <a:r>
              <a:rPr lang="en-GB" dirty="0">
                <a:hlinkClick r:id="rId2"/>
              </a:rPr>
              <a:t>https://</a:t>
            </a:r>
            <a:r>
              <a:rPr lang="en-GB" dirty="0" smtClean="0">
                <a:hlinkClick r:id="rId2"/>
              </a:rPr>
              <a:t>www.learnreligions.com/timeline-of-jesus-death-700226</a:t>
            </a:r>
            <a:r>
              <a:rPr lang="en-GB" dirty="0" smtClean="0"/>
              <a:t> (Timeline of events taking place on Good Friday).</a:t>
            </a:r>
            <a:endParaRPr lang="en-GB" dirty="0">
              <a:solidFill>
                <a:schemeClr val="bg1"/>
              </a:solidFill>
              <a:effectLst/>
            </a:endParaRPr>
          </a:p>
          <a:p>
            <a:pPr marL="0" indent="0">
              <a:buNone/>
            </a:pPr>
            <a:endParaRPr lang="en-GB" altLang="en-US" dirty="0">
              <a:solidFill>
                <a:schemeClr val="bg1"/>
              </a:solidFill>
              <a:effectLst/>
            </a:endParaRPr>
          </a:p>
          <a:p>
            <a:endParaRPr lang="en-GB" dirty="0"/>
          </a:p>
        </p:txBody>
      </p:sp>
    </p:spTree>
    <p:extLst>
      <p:ext uri="{BB962C8B-B14F-4D97-AF65-F5344CB8AC3E}">
        <p14:creationId xmlns:p14="http://schemas.microsoft.com/office/powerpoint/2010/main" val="4266103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Good Friday important to Christians?</a:t>
            </a:r>
            <a:endParaRPr lang="en-GB" dirty="0"/>
          </a:p>
        </p:txBody>
      </p:sp>
      <p:sp>
        <p:nvSpPr>
          <p:cNvPr id="3" name="Content Placeholder 2"/>
          <p:cNvSpPr>
            <a:spLocks noGrp="1"/>
          </p:cNvSpPr>
          <p:nvPr>
            <p:ph idx="1"/>
          </p:nvPr>
        </p:nvSpPr>
        <p:spPr>
          <a:xfrm>
            <a:off x="533400" y="2336873"/>
            <a:ext cx="8022771" cy="4047598"/>
          </a:xfrm>
        </p:spPr>
        <p:txBody>
          <a:bodyPr/>
          <a:lstStyle/>
          <a:p>
            <a:r>
              <a:rPr lang="en-GB" altLang="en-US" dirty="0">
                <a:solidFill>
                  <a:schemeClr val="bg1"/>
                </a:solidFill>
                <a:effectLst/>
              </a:rPr>
              <a:t>Good Friday is an important occasion for Christians</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Christians believe that Jesus’ death has saved them from sin and given them the opportunity to enter heaven</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Good Friday also sets up the miraculous events that will occur on Easter Sunday, which is Christianity’s most important festival.</a:t>
            </a:r>
          </a:p>
          <a:p>
            <a:endParaRPr lang="en-GB" dirty="0"/>
          </a:p>
        </p:txBody>
      </p:sp>
    </p:spTree>
    <p:extLst>
      <p:ext uri="{BB962C8B-B14F-4D97-AF65-F5344CB8AC3E}">
        <p14:creationId xmlns:p14="http://schemas.microsoft.com/office/powerpoint/2010/main" val="3305672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Easter Sunday?</a:t>
            </a:r>
            <a:endParaRPr lang="en-GB" dirty="0"/>
          </a:p>
        </p:txBody>
      </p:sp>
      <p:sp>
        <p:nvSpPr>
          <p:cNvPr id="3" name="Content Placeholder 2"/>
          <p:cNvSpPr>
            <a:spLocks noGrp="1"/>
          </p:cNvSpPr>
          <p:nvPr>
            <p:ph idx="1"/>
          </p:nvPr>
        </p:nvSpPr>
        <p:spPr>
          <a:xfrm>
            <a:off x="533400" y="2336872"/>
            <a:ext cx="8039100" cy="4063927"/>
          </a:xfrm>
        </p:spPr>
        <p:txBody>
          <a:bodyPr/>
          <a:lstStyle/>
          <a:p>
            <a:r>
              <a:rPr lang="en-GB" altLang="en-US" dirty="0">
                <a:solidFill>
                  <a:schemeClr val="bg1"/>
                </a:solidFill>
                <a:effectLst/>
              </a:rPr>
              <a:t>Easter Sunday is the final festival of Holy Week. </a:t>
            </a:r>
          </a:p>
          <a:p>
            <a:r>
              <a:rPr lang="en-GB" altLang="en-US" dirty="0">
                <a:solidFill>
                  <a:schemeClr val="bg1"/>
                </a:solidFill>
                <a:effectLst/>
              </a:rPr>
              <a:t>It is a joyful occasion and the most important one in the Christian calendar</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It comes after Good Friday, the day Christians believe Jesus died</a:t>
            </a:r>
            <a:r>
              <a:rPr lang="en-GB" altLang="en-US" dirty="0" smtClean="0">
                <a:solidFill>
                  <a:schemeClr val="bg1"/>
                </a:solidFill>
                <a:effectLst/>
              </a:rPr>
              <a:t>.</a:t>
            </a:r>
          </a:p>
          <a:p>
            <a:r>
              <a:rPr lang="en-GB" altLang="en-US" dirty="0">
                <a:solidFill>
                  <a:schemeClr val="bg1"/>
                </a:solidFill>
                <a:effectLst/>
              </a:rPr>
              <a:t>Easter Sunday is the day Christians believe Jesus was resurrected</a:t>
            </a:r>
            <a:r>
              <a:rPr lang="en-GB" altLang="en-US" dirty="0" smtClean="0">
                <a:solidFill>
                  <a:schemeClr val="bg1"/>
                </a:solidFill>
                <a:effectLst/>
              </a:rPr>
              <a:t>.</a:t>
            </a:r>
            <a:endParaRPr lang="en-GB" altLang="en-US" dirty="0">
              <a:solidFill>
                <a:schemeClr val="bg1"/>
              </a:solidFill>
              <a:effectLst/>
            </a:endParaRPr>
          </a:p>
          <a:p>
            <a:endParaRPr lang="en-GB" dirty="0"/>
          </a:p>
        </p:txBody>
      </p:sp>
    </p:spTree>
    <p:extLst>
      <p:ext uri="{BB962C8B-B14F-4D97-AF65-F5344CB8AC3E}">
        <p14:creationId xmlns:p14="http://schemas.microsoft.com/office/powerpoint/2010/main" val="533817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Luke 24: 1-9</a:t>
            </a:r>
            <a:endParaRPr lang="en-GB" dirty="0"/>
          </a:p>
        </p:txBody>
      </p:sp>
      <p:pic>
        <p:nvPicPr>
          <p:cNvPr id="4" name="Picture 3"/>
          <p:cNvPicPr>
            <a:picLocks noChangeAspect="1"/>
          </p:cNvPicPr>
          <p:nvPr/>
        </p:nvPicPr>
        <p:blipFill rotWithShape="1">
          <a:blip r:embed="rId2"/>
          <a:srcRect l="22642" t="29464" r="22140" b="45536"/>
          <a:stretch/>
        </p:blipFill>
        <p:spPr>
          <a:xfrm>
            <a:off x="1" y="2481940"/>
            <a:ext cx="9144000" cy="2939145"/>
          </a:xfrm>
          <a:prstGeom prst="rect">
            <a:avLst/>
          </a:prstGeom>
        </p:spPr>
      </p:pic>
    </p:spTree>
    <p:extLst>
      <p:ext uri="{BB962C8B-B14F-4D97-AF65-F5344CB8AC3E}">
        <p14:creationId xmlns:p14="http://schemas.microsoft.com/office/powerpoint/2010/main" val="460391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Jesus’ resurrection important?</a:t>
            </a:r>
            <a:endParaRPr lang="en-GB" dirty="0"/>
          </a:p>
        </p:txBody>
      </p:sp>
      <p:sp>
        <p:nvSpPr>
          <p:cNvPr id="3" name="Content Placeholder 2"/>
          <p:cNvSpPr>
            <a:spLocks noGrp="1"/>
          </p:cNvSpPr>
          <p:nvPr>
            <p:ph idx="1"/>
          </p:nvPr>
        </p:nvSpPr>
        <p:spPr>
          <a:xfrm>
            <a:off x="533400" y="2336873"/>
            <a:ext cx="8186057" cy="3599316"/>
          </a:xfrm>
        </p:spPr>
        <p:txBody>
          <a:bodyPr/>
          <a:lstStyle/>
          <a:p>
            <a:r>
              <a:rPr lang="en-GB" altLang="en-US" dirty="0">
                <a:solidFill>
                  <a:schemeClr val="bg1"/>
                </a:solidFill>
                <a:effectLst/>
              </a:rPr>
              <a:t>Jesus’ resurrection is the most important event in Christian history</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It shows Jesus has power over death and therefore must be the Son of God</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This event therefore validated all of Jesus’ teachings and led to the foundation of Christianity.</a:t>
            </a:r>
          </a:p>
          <a:p>
            <a:endParaRPr lang="en-GB" dirty="0"/>
          </a:p>
        </p:txBody>
      </p:sp>
    </p:spTree>
    <p:extLst>
      <p:ext uri="{BB962C8B-B14F-4D97-AF65-F5344CB8AC3E}">
        <p14:creationId xmlns:p14="http://schemas.microsoft.com/office/powerpoint/2010/main" val="1679031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Christians do on Easter Sunday?</a:t>
            </a:r>
            <a:endParaRPr lang="en-GB" dirty="0"/>
          </a:p>
        </p:txBody>
      </p:sp>
      <p:sp>
        <p:nvSpPr>
          <p:cNvPr id="3" name="Content Placeholder 2"/>
          <p:cNvSpPr>
            <a:spLocks noGrp="1"/>
          </p:cNvSpPr>
          <p:nvPr>
            <p:ph idx="1"/>
          </p:nvPr>
        </p:nvSpPr>
        <p:spPr>
          <a:xfrm>
            <a:off x="533400" y="2336873"/>
            <a:ext cx="8186057" cy="3599316"/>
          </a:xfrm>
        </p:spPr>
        <p:txBody>
          <a:bodyPr>
            <a:normAutofit/>
          </a:bodyPr>
          <a:lstStyle/>
          <a:p>
            <a:r>
              <a:rPr lang="en-GB" altLang="en-US" dirty="0">
                <a:solidFill>
                  <a:schemeClr val="bg1"/>
                </a:solidFill>
                <a:effectLst/>
              </a:rPr>
              <a:t>On Easter Sunday, Christians hold joyful services that celebrate Jesus’ resurrection and the possibility of new life</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The tradition of giving Easter eggs also has a Christian origin. Christians began using eggs as part of the Easter celebrations as a way of showing we will have a new life in Jesus Christ. Orthodox Christians still paint eggs as part of their preparations for Easter.</a:t>
            </a:r>
          </a:p>
          <a:p>
            <a:endParaRPr lang="en-GB" dirty="0"/>
          </a:p>
        </p:txBody>
      </p:sp>
    </p:spTree>
    <p:extLst>
      <p:ext uri="{BB962C8B-B14F-4D97-AF65-F5344CB8AC3E}">
        <p14:creationId xmlns:p14="http://schemas.microsoft.com/office/powerpoint/2010/main" val="2284897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Holy week</a:t>
            </a:r>
            <a:endParaRPr lang="en-GB" dirty="0"/>
          </a:p>
        </p:txBody>
      </p:sp>
      <p:sp>
        <p:nvSpPr>
          <p:cNvPr id="3" name="Content Placeholder 2"/>
          <p:cNvSpPr>
            <a:spLocks noGrp="1"/>
          </p:cNvSpPr>
          <p:nvPr>
            <p:ph idx="1"/>
          </p:nvPr>
        </p:nvSpPr>
        <p:spPr>
          <a:xfrm>
            <a:off x="533400" y="2336873"/>
            <a:ext cx="8251371" cy="4031270"/>
          </a:xfrm>
        </p:spPr>
        <p:txBody>
          <a:bodyPr>
            <a:normAutofit/>
          </a:bodyPr>
          <a:lstStyle/>
          <a:p>
            <a:r>
              <a:rPr lang="en-GB" sz="2800" dirty="0" smtClean="0">
                <a:solidFill>
                  <a:schemeClr val="bg1"/>
                </a:solidFill>
                <a:effectLst/>
              </a:rPr>
              <a:t>Holy Week is the most important week in the Christian Calendar.</a:t>
            </a:r>
          </a:p>
          <a:p>
            <a:r>
              <a:rPr lang="en-GB" sz="2800" dirty="0" smtClean="0">
                <a:solidFill>
                  <a:schemeClr val="bg1"/>
                </a:solidFill>
                <a:effectLst/>
              </a:rPr>
              <a:t>It is a week of festivals that commemorate the death and resurrection of Jesus.</a:t>
            </a:r>
          </a:p>
          <a:p>
            <a:r>
              <a:rPr lang="en-GB" sz="2800" dirty="0" smtClean="0">
                <a:solidFill>
                  <a:schemeClr val="bg1"/>
                </a:solidFill>
                <a:effectLst/>
              </a:rPr>
              <a:t>It consists of several festivals that mark the end of Jesus’ life:</a:t>
            </a:r>
          </a:p>
          <a:p>
            <a:pPr lvl="1"/>
            <a:r>
              <a:rPr lang="en-GB" dirty="0" smtClean="0">
                <a:solidFill>
                  <a:schemeClr val="bg1"/>
                </a:solidFill>
                <a:effectLst/>
              </a:rPr>
              <a:t>Palm Sunday</a:t>
            </a:r>
          </a:p>
          <a:p>
            <a:pPr lvl="1"/>
            <a:r>
              <a:rPr lang="en-GB" dirty="0" smtClean="0">
                <a:solidFill>
                  <a:schemeClr val="bg1"/>
                </a:solidFill>
                <a:effectLst/>
              </a:rPr>
              <a:t>Maundy Thursday</a:t>
            </a:r>
          </a:p>
          <a:p>
            <a:pPr lvl="1"/>
            <a:r>
              <a:rPr lang="en-GB" dirty="0" smtClean="0">
                <a:solidFill>
                  <a:schemeClr val="bg1"/>
                </a:solidFill>
                <a:effectLst/>
              </a:rPr>
              <a:t>Good Friday</a:t>
            </a:r>
          </a:p>
          <a:p>
            <a:pPr lvl="1"/>
            <a:r>
              <a:rPr lang="en-GB" dirty="0" smtClean="0">
                <a:solidFill>
                  <a:schemeClr val="bg1"/>
                </a:solidFill>
                <a:effectLst/>
              </a:rPr>
              <a:t>Easter Sunday</a:t>
            </a:r>
            <a:endParaRPr lang="en-GB" dirty="0">
              <a:solidFill>
                <a:schemeClr val="bg1"/>
              </a:solidFill>
              <a:effectLst/>
            </a:endParaRPr>
          </a:p>
        </p:txBody>
      </p:sp>
    </p:spTree>
    <p:extLst>
      <p:ext uri="{BB962C8B-B14F-4D97-AF65-F5344CB8AC3E}">
        <p14:creationId xmlns:p14="http://schemas.microsoft.com/office/powerpoint/2010/main" val="1126480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Holy Week so important?</a:t>
            </a:r>
            <a:endParaRPr lang="en-GB" dirty="0"/>
          </a:p>
        </p:txBody>
      </p:sp>
      <p:sp>
        <p:nvSpPr>
          <p:cNvPr id="3" name="Content Placeholder 2"/>
          <p:cNvSpPr>
            <a:spLocks noGrp="1"/>
          </p:cNvSpPr>
          <p:nvPr>
            <p:ph idx="1"/>
          </p:nvPr>
        </p:nvSpPr>
        <p:spPr>
          <a:xfrm>
            <a:off x="533400" y="2336873"/>
            <a:ext cx="8235043" cy="3599316"/>
          </a:xfrm>
        </p:spPr>
        <p:txBody>
          <a:bodyPr>
            <a:normAutofit/>
          </a:bodyPr>
          <a:lstStyle/>
          <a:p>
            <a:r>
              <a:rPr lang="en-GB" altLang="en-US" sz="2800" dirty="0">
                <a:solidFill>
                  <a:schemeClr val="bg1"/>
                </a:solidFill>
                <a:effectLst/>
              </a:rPr>
              <a:t>They believe he proved this when he died on the cross and was later resurrected. </a:t>
            </a:r>
          </a:p>
          <a:p>
            <a:r>
              <a:rPr lang="en-GB" altLang="en-US" sz="2800" dirty="0">
                <a:solidFill>
                  <a:schemeClr val="bg1"/>
                </a:solidFill>
                <a:effectLst/>
              </a:rPr>
              <a:t>This shows that he has </a:t>
            </a:r>
            <a:r>
              <a:rPr lang="en-GB" altLang="en-US" sz="2800" dirty="0" smtClean="0">
                <a:solidFill>
                  <a:schemeClr val="bg1"/>
                </a:solidFill>
                <a:effectLst/>
              </a:rPr>
              <a:t>power over </a:t>
            </a:r>
            <a:r>
              <a:rPr lang="en-GB" altLang="en-US" sz="2800" dirty="0">
                <a:solidFill>
                  <a:schemeClr val="bg1"/>
                </a:solidFill>
                <a:effectLst/>
              </a:rPr>
              <a:t>death</a:t>
            </a:r>
            <a:r>
              <a:rPr lang="en-GB" altLang="en-US" sz="2800" dirty="0" smtClean="0">
                <a:solidFill>
                  <a:schemeClr val="bg1"/>
                </a:solidFill>
                <a:effectLst/>
              </a:rPr>
              <a:t>.</a:t>
            </a:r>
            <a:endParaRPr lang="en-GB" altLang="en-US" sz="2800" dirty="0">
              <a:solidFill>
                <a:schemeClr val="bg1"/>
              </a:solidFill>
              <a:effectLst/>
            </a:endParaRPr>
          </a:p>
          <a:p>
            <a:r>
              <a:rPr lang="en-GB" altLang="en-US" sz="2800" dirty="0">
                <a:solidFill>
                  <a:schemeClr val="bg1"/>
                </a:solidFill>
                <a:effectLst/>
              </a:rPr>
              <a:t>Christians also believe that, </a:t>
            </a:r>
            <a:r>
              <a:rPr lang="en-GB" altLang="en-US" sz="2800" dirty="0" smtClean="0">
                <a:solidFill>
                  <a:schemeClr val="bg1"/>
                </a:solidFill>
                <a:effectLst/>
              </a:rPr>
              <a:t>by being </a:t>
            </a:r>
            <a:r>
              <a:rPr lang="en-GB" altLang="en-US" sz="2800" dirty="0">
                <a:solidFill>
                  <a:schemeClr val="bg1"/>
                </a:solidFill>
                <a:effectLst/>
              </a:rPr>
              <a:t>crucified, Jesus </a:t>
            </a:r>
            <a:r>
              <a:rPr lang="en-GB" altLang="en-US" sz="2800" dirty="0" smtClean="0">
                <a:solidFill>
                  <a:schemeClr val="bg1"/>
                </a:solidFill>
                <a:effectLst/>
              </a:rPr>
              <a:t>sacrificed himself </a:t>
            </a:r>
            <a:r>
              <a:rPr lang="en-GB" altLang="en-US" sz="2800" dirty="0">
                <a:solidFill>
                  <a:schemeClr val="bg1"/>
                </a:solidFill>
                <a:effectLst/>
              </a:rPr>
              <a:t>for us. His death </a:t>
            </a:r>
            <a:r>
              <a:rPr lang="en-GB" altLang="en-US" sz="2800" dirty="0" smtClean="0">
                <a:solidFill>
                  <a:schemeClr val="bg1"/>
                </a:solidFill>
                <a:effectLst/>
              </a:rPr>
              <a:t>makes it </a:t>
            </a:r>
            <a:r>
              <a:rPr lang="en-GB" altLang="en-US" sz="2800" dirty="0">
                <a:solidFill>
                  <a:schemeClr val="bg1"/>
                </a:solidFill>
                <a:effectLst/>
              </a:rPr>
              <a:t>possible for humanity’s </a:t>
            </a:r>
            <a:r>
              <a:rPr lang="en-GB" altLang="en-US" sz="2800" dirty="0" smtClean="0">
                <a:solidFill>
                  <a:schemeClr val="bg1"/>
                </a:solidFill>
                <a:effectLst/>
              </a:rPr>
              <a:t>sins to </a:t>
            </a:r>
            <a:r>
              <a:rPr lang="en-GB" altLang="en-US" sz="2800" dirty="0">
                <a:solidFill>
                  <a:schemeClr val="bg1"/>
                </a:solidFill>
                <a:effectLst/>
              </a:rPr>
              <a:t>be forgiven and for people </a:t>
            </a:r>
            <a:r>
              <a:rPr lang="en-GB" altLang="en-US" sz="2800" dirty="0" smtClean="0">
                <a:solidFill>
                  <a:schemeClr val="bg1"/>
                </a:solidFill>
                <a:effectLst/>
              </a:rPr>
              <a:t>to enter </a:t>
            </a:r>
            <a:r>
              <a:rPr lang="en-GB" altLang="en-US" sz="2800" dirty="0">
                <a:solidFill>
                  <a:schemeClr val="bg1"/>
                </a:solidFill>
                <a:effectLst/>
              </a:rPr>
              <a:t>heaven.</a:t>
            </a:r>
          </a:p>
          <a:p>
            <a:endParaRPr lang="en-GB" dirty="0">
              <a:solidFill>
                <a:schemeClr val="bg1"/>
              </a:solidFill>
              <a:effectLst/>
            </a:endParaRPr>
          </a:p>
        </p:txBody>
      </p:sp>
    </p:spTree>
    <p:extLst>
      <p:ext uri="{BB962C8B-B14F-4D97-AF65-F5344CB8AC3E}">
        <p14:creationId xmlns:p14="http://schemas.microsoft.com/office/powerpoint/2010/main" val="2655568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Palm Sunday</a:t>
            </a:r>
            <a:endParaRPr lang="en-GB" dirty="0"/>
          </a:p>
        </p:txBody>
      </p:sp>
      <p:sp>
        <p:nvSpPr>
          <p:cNvPr id="3" name="Content Placeholder 2"/>
          <p:cNvSpPr>
            <a:spLocks noGrp="1"/>
          </p:cNvSpPr>
          <p:nvPr>
            <p:ph idx="1"/>
          </p:nvPr>
        </p:nvSpPr>
        <p:spPr>
          <a:xfrm>
            <a:off x="533400" y="2336873"/>
            <a:ext cx="8088086" cy="3599316"/>
          </a:xfrm>
        </p:spPr>
        <p:txBody>
          <a:bodyPr/>
          <a:lstStyle/>
          <a:p>
            <a:r>
              <a:rPr lang="en-GB" altLang="en-US" dirty="0">
                <a:solidFill>
                  <a:schemeClr val="bg1"/>
                </a:solidFill>
                <a:effectLst/>
              </a:rPr>
              <a:t>Palm Sunday is the first day of Holy Week</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Holy Week ends a week later with Easter Sunday</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Palm Sunday also marks the beginning of the last week of Jesus’ life.</a:t>
            </a:r>
          </a:p>
          <a:p>
            <a:pPr marL="0" indent="0">
              <a:buNone/>
            </a:pPr>
            <a:endParaRPr lang="en-GB" dirty="0"/>
          </a:p>
        </p:txBody>
      </p:sp>
    </p:spTree>
    <p:extLst>
      <p:ext uri="{BB962C8B-B14F-4D97-AF65-F5344CB8AC3E}">
        <p14:creationId xmlns:p14="http://schemas.microsoft.com/office/powerpoint/2010/main" val="3143415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happened on Palm Sunday</a:t>
            </a:r>
            <a:endParaRPr lang="en-GB" dirty="0"/>
          </a:p>
        </p:txBody>
      </p:sp>
      <p:sp>
        <p:nvSpPr>
          <p:cNvPr id="3" name="Content Placeholder 2"/>
          <p:cNvSpPr>
            <a:spLocks noGrp="1"/>
          </p:cNvSpPr>
          <p:nvPr>
            <p:ph idx="1"/>
          </p:nvPr>
        </p:nvSpPr>
        <p:spPr>
          <a:xfrm>
            <a:off x="533400" y="2336873"/>
            <a:ext cx="8333014" cy="4390498"/>
          </a:xfrm>
        </p:spPr>
        <p:txBody>
          <a:bodyPr>
            <a:normAutofit/>
          </a:bodyPr>
          <a:lstStyle/>
          <a:p>
            <a:r>
              <a:rPr lang="en-GB" altLang="en-US" sz="2600" dirty="0">
                <a:solidFill>
                  <a:schemeClr val="bg1"/>
                </a:solidFill>
                <a:effectLst/>
              </a:rPr>
              <a:t>On Palm Sunday, Jesus entered Jerusalem</a:t>
            </a:r>
            <a:r>
              <a:rPr lang="en-GB" altLang="en-US" sz="2600" dirty="0" smtClean="0">
                <a:solidFill>
                  <a:schemeClr val="bg1"/>
                </a:solidFill>
                <a:effectLst/>
              </a:rPr>
              <a:t>.</a:t>
            </a:r>
            <a:endParaRPr lang="en-GB" altLang="en-US" sz="2600" dirty="0">
              <a:solidFill>
                <a:schemeClr val="bg1"/>
              </a:solidFill>
              <a:effectLst/>
            </a:endParaRPr>
          </a:p>
          <a:p>
            <a:r>
              <a:rPr lang="en-GB" altLang="en-US" sz="2600" dirty="0">
                <a:solidFill>
                  <a:schemeClr val="bg1"/>
                </a:solidFill>
                <a:effectLst/>
              </a:rPr>
              <a:t>Through his preaching, Jesus had made enemies amongst </a:t>
            </a:r>
            <a:r>
              <a:rPr lang="en-GB" altLang="en-US" sz="2600" dirty="0" smtClean="0">
                <a:solidFill>
                  <a:schemeClr val="bg1"/>
                </a:solidFill>
                <a:effectLst/>
              </a:rPr>
              <a:t>several Jewish </a:t>
            </a:r>
            <a:r>
              <a:rPr lang="en-GB" altLang="en-US" sz="2600" dirty="0">
                <a:solidFill>
                  <a:schemeClr val="bg1"/>
                </a:solidFill>
                <a:effectLst/>
              </a:rPr>
              <a:t>groups</a:t>
            </a:r>
            <a:r>
              <a:rPr lang="en-GB" altLang="en-US" sz="2600" dirty="0" smtClean="0">
                <a:solidFill>
                  <a:schemeClr val="bg1"/>
                </a:solidFill>
                <a:effectLst/>
              </a:rPr>
              <a:t>.</a:t>
            </a:r>
            <a:endParaRPr lang="en-GB" altLang="en-US" sz="2600" dirty="0">
              <a:solidFill>
                <a:schemeClr val="bg1"/>
              </a:solidFill>
              <a:effectLst/>
            </a:endParaRPr>
          </a:p>
          <a:p>
            <a:r>
              <a:rPr lang="en-GB" altLang="en-US" sz="2600" dirty="0">
                <a:solidFill>
                  <a:schemeClr val="bg1"/>
                </a:solidFill>
                <a:effectLst/>
              </a:rPr>
              <a:t>However, when he entered Jerusalem many Jews are pleased to see him and listen to his teachings</a:t>
            </a:r>
            <a:r>
              <a:rPr lang="en-GB" altLang="en-US" sz="2600" dirty="0" smtClean="0">
                <a:solidFill>
                  <a:schemeClr val="bg1"/>
                </a:solidFill>
                <a:effectLst/>
              </a:rPr>
              <a:t>.</a:t>
            </a:r>
            <a:endParaRPr lang="en-GB" altLang="en-US" sz="2600" dirty="0">
              <a:solidFill>
                <a:schemeClr val="bg1"/>
              </a:solidFill>
              <a:effectLst/>
            </a:endParaRPr>
          </a:p>
          <a:p>
            <a:r>
              <a:rPr lang="en-GB" altLang="en-US" sz="2600" dirty="0">
                <a:solidFill>
                  <a:schemeClr val="bg1"/>
                </a:solidFill>
                <a:effectLst/>
              </a:rPr>
              <a:t>According to the Bible, this makes his enemies plot to destroy him</a:t>
            </a:r>
            <a:r>
              <a:rPr lang="en-GB" altLang="en-US" sz="2600" dirty="0" smtClean="0">
                <a:solidFill>
                  <a:schemeClr val="bg1"/>
                </a:solidFill>
                <a:effectLst/>
              </a:rPr>
              <a:t>.</a:t>
            </a:r>
            <a:endParaRPr lang="en-GB" altLang="en-US" sz="2600" dirty="0">
              <a:solidFill>
                <a:schemeClr val="bg1"/>
              </a:solidFill>
              <a:effectLst/>
            </a:endParaRPr>
          </a:p>
          <a:p>
            <a:r>
              <a:rPr lang="en-GB" altLang="en-US" sz="2600" dirty="0">
                <a:solidFill>
                  <a:schemeClr val="bg1"/>
                </a:solidFill>
                <a:effectLst/>
              </a:rPr>
              <a:t>The Bible says that, as Jesus entered Jerusalem, people threw palms down in his path.</a:t>
            </a:r>
          </a:p>
          <a:p>
            <a:pPr marL="0" indent="0">
              <a:buNone/>
            </a:pPr>
            <a:endParaRPr lang="en-GB" dirty="0"/>
          </a:p>
        </p:txBody>
      </p:sp>
    </p:spTree>
    <p:extLst>
      <p:ext uri="{BB962C8B-B14F-4D97-AF65-F5344CB8AC3E}">
        <p14:creationId xmlns:p14="http://schemas.microsoft.com/office/powerpoint/2010/main" val="3418111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Christians do on Palm Sunday?</a:t>
            </a:r>
            <a:endParaRPr lang="en-GB" dirty="0"/>
          </a:p>
        </p:txBody>
      </p:sp>
      <p:sp>
        <p:nvSpPr>
          <p:cNvPr id="3" name="Content Placeholder 2"/>
          <p:cNvSpPr>
            <a:spLocks noGrp="1"/>
          </p:cNvSpPr>
          <p:nvPr>
            <p:ph idx="1"/>
          </p:nvPr>
        </p:nvSpPr>
        <p:spPr>
          <a:xfrm>
            <a:off x="533400" y="2336873"/>
            <a:ext cx="8006443" cy="3599316"/>
          </a:xfrm>
        </p:spPr>
        <p:txBody>
          <a:bodyPr/>
          <a:lstStyle/>
          <a:p>
            <a:r>
              <a:rPr lang="en-GB" altLang="en-US" dirty="0">
                <a:solidFill>
                  <a:schemeClr val="bg1"/>
                </a:solidFill>
                <a:effectLst/>
              </a:rPr>
              <a:t>On Palm Sunday, many Christians hold services that show their dedication to Christianity</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They do this by holding palms </a:t>
            </a:r>
            <a:r>
              <a:rPr lang="en-GB" altLang="en-US" dirty="0" smtClean="0">
                <a:solidFill>
                  <a:schemeClr val="bg1"/>
                </a:solidFill>
                <a:effectLst/>
              </a:rPr>
              <a:t>or crosses </a:t>
            </a:r>
            <a:r>
              <a:rPr lang="en-GB" altLang="en-US" dirty="0">
                <a:solidFill>
                  <a:schemeClr val="bg1"/>
                </a:solidFill>
                <a:effectLst/>
              </a:rPr>
              <a:t>made of palm leaf </a:t>
            </a:r>
            <a:r>
              <a:rPr lang="en-GB" altLang="en-US" dirty="0" smtClean="0">
                <a:solidFill>
                  <a:schemeClr val="bg1"/>
                </a:solidFill>
                <a:effectLst/>
              </a:rPr>
              <a:t>during processions</a:t>
            </a:r>
            <a:r>
              <a:rPr lang="en-GB" altLang="en-US" dirty="0">
                <a:solidFill>
                  <a:schemeClr val="bg1"/>
                </a:solidFill>
                <a:effectLst/>
              </a:rPr>
              <a:t>.</a:t>
            </a:r>
          </a:p>
          <a:p>
            <a:endParaRPr lang="en-GB" dirty="0"/>
          </a:p>
        </p:txBody>
      </p:sp>
    </p:spTree>
    <p:extLst>
      <p:ext uri="{BB962C8B-B14F-4D97-AF65-F5344CB8AC3E}">
        <p14:creationId xmlns:p14="http://schemas.microsoft.com/office/powerpoint/2010/main" val="3120728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Maundy Thursday?</a:t>
            </a:r>
            <a:endParaRPr lang="en-GB" dirty="0"/>
          </a:p>
        </p:txBody>
      </p:sp>
      <p:sp>
        <p:nvSpPr>
          <p:cNvPr id="3" name="Content Placeholder 2"/>
          <p:cNvSpPr>
            <a:spLocks noGrp="1"/>
          </p:cNvSpPr>
          <p:nvPr>
            <p:ph idx="1"/>
          </p:nvPr>
        </p:nvSpPr>
        <p:spPr>
          <a:xfrm>
            <a:off x="531639" y="2026630"/>
            <a:ext cx="7973786" cy="3599316"/>
          </a:xfrm>
        </p:spPr>
        <p:txBody>
          <a:bodyPr/>
          <a:lstStyle/>
          <a:p>
            <a:r>
              <a:rPr lang="en-GB" altLang="en-US" dirty="0">
                <a:solidFill>
                  <a:schemeClr val="bg1"/>
                </a:solidFill>
                <a:effectLst/>
              </a:rPr>
              <a:t>Maundy Thursday is held each year on the Thursday of Holy Week</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It is also known as Holy Thursday</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It is a commemoration of the Last Supper of Jesus. This is a key event in Christian history, which occurred just before Jesus’ crucifixion</a:t>
            </a:r>
            <a:r>
              <a:rPr lang="en-GB" altLang="en-US" dirty="0" smtClean="0">
                <a:solidFill>
                  <a:schemeClr val="bg1"/>
                </a:solidFill>
                <a:effectLst/>
              </a:rPr>
              <a:t>.</a:t>
            </a:r>
          </a:p>
          <a:p>
            <a:endParaRPr lang="en-GB" altLang="en-US" dirty="0">
              <a:solidFill>
                <a:schemeClr val="bg1"/>
              </a:solidFill>
              <a:effectLst/>
              <a:latin typeface="Twinkl Cursive Unlooped" panose="02000000000000000000" pitchFamily="2" charset="0"/>
            </a:endParaRPr>
          </a:p>
          <a:p>
            <a:pPr lvl="8"/>
            <a:r>
              <a:rPr lang="en-GB" sz="2400" dirty="0">
                <a:latin typeface="Twinkl Cursive Unlooped" panose="02000000000000000000" pitchFamily="2" charset="0"/>
                <a:hlinkClick r:id="rId2"/>
              </a:rPr>
              <a:t>https://www.bbc.co.uk/bitesize/clips/zn497ty</a:t>
            </a:r>
            <a:endParaRPr lang="en-GB" altLang="en-US" sz="2400" dirty="0">
              <a:solidFill>
                <a:schemeClr val="bg1"/>
              </a:solidFill>
              <a:effectLst/>
              <a:latin typeface="Twinkl Cursive Unlooped" panose="02000000000000000000" pitchFamily="2" charset="0"/>
            </a:endParaRPr>
          </a:p>
          <a:p>
            <a:endParaRPr lang="en-GB" dirty="0"/>
          </a:p>
        </p:txBody>
      </p:sp>
      <p:pic>
        <p:nvPicPr>
          <p:cNvPr id="4" name="Picture 2" descr="The Last Supper, Leonardo Da Vinci, Jesus, Fresc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443" y="4526280"/>
            <a:ext cx="3616352" cy="1815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0940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Maundy Thursday – The Last Supper</a:t>
            </a:r>
            <a:endParaRPr lang="en-GB" dirty="0"/>
          </a:p>
        </p:txBody>
      </p:sp>
      <p:sp>
        <p:nvSpPr>
          <p:cNvPr id="3" name="Content Placeholder 2"/>
          <p:cNvSpPr>
            <a:spLocks noGrp="1"/>
          </p:cNvSpPr>
          <p:nvPr>
            <p:ph idx="1"/>
          </p:nvPr>
        </p:nvSpPr>
        <p:spPr>
          <a:xfrm>
            <a:off x="359229" y="2336872"/>
            <a:ext cx="8441871" cy="4259871"/>
          </a:xfrm>
        </p:spPr>
        <p:txBody>
          <a:bodyPr>
            <a:normAutofit lnSpcReduction="10000"/>
          </a:bodyPr>
          <a:lstStyle/>
          <a:p>
            <a:r>
              <a:rPr lang="en-GB" altLang="en-US" dirty="0">
                <a:solidFill>
                  <a:schemeClr val="bg1"/>
                </a:solidFill>
                <a:effectLst/>
              </a:rPr>
              <a:t>This is the final time Jesus is gathered with his disciples. During the meal, Jesus speaks to them all for the last time</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During the Last Supper, Jesus gave bread and wine to his disciples. He famously said that these were his body and blood and asked his followers to perform this ritual in memory of him</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Christians remember this when they receive</a:t>
            </a:r>
            <a:br>
              <a:rPr lang="en-GB" altLang="en-US" dirty="0">
                <a:solidFill>
                  <a:schemeClr val="bg1"/>
                </a:solidFill>
                <a:effectLst/>
              </a:rPr>
            </a:br>
            <a:r>
              <a:rPr lang="en-GB" altLang="en-US" dirty="0">
                <a:solidFill>
                  <a:schemeClr val="bg1"/>
                </a:solidFill>
                <a:effectLst/>
              </a:rPr>
              <a:t>Holy Communion (also referred to as the Eucharist).</a:t>
            </a:r>
            <a:br>
              <a:rPr lang="en-GB" altLang="en-US" dirty="0">
                <a:solidFill>
                  <a:schemeClr val="bg1"/>
                </a:solidFill>
                <a:effectLst/>
              </a:rPr>
            </a:br>
            <a:r>
              <a:rPr lang="en-GB" altLang="en-US" dirty="0">
                <a:solidFill>
                  <a:schemeClr val="bg1"/>
                </a:solidFill>
                <a:effectLst/>
              </a:rPr>
              <a:t>This is a important part of worship for </a:t>
            </a:r>
            <a:r>
              <a:rPr lang="en-GB" altLang="en-US" dirty="0" smtClean="0">
                <a:solidFill>
                  <a:schemeClr val="bg1"/>
                </a:solidFill>
                <a:effectLst/>
              </a:rPr>
              <a:t>many Christian </a:t>
            </a:r>
            <a:r>
              <a:rPr lang="en-GB" altLang="en-US" dirty="0">
                <a:solidFill>
                  <a:schemeClr val="bg1"/>
                </a:solidFill>
                <a:effectLst/>
              </a:rPr>
              <a:t>groups.</a:t>
            </a:r>
          </a:p>
          <a:p>
            <a:r>
              <a:rPr lang="en-GB" altLang="en-US" dirty="0">
                <a:solidFill>
                  <a:schemeClr val="bg1"/>
                </a:solidFill>
                <a:effectLst/>
              </a:rPr>
              <a:t>At the Last Supper Jesus also washed his disciples feet</a:t>
            </a:r>
            <a:r>
              <a:rPr lang="en-GB" altLang="en-US" dirty="0" smtClean="0">
                <a:solidFill>
                  <a:schemeClr val="bg1"/>
                </a:solidFill>
                <a:effectLst/>
              </a:rPr>
              <a:t>.</a:t>
            </a:r>
            <a:endParaRPr lang="en-GB" altLang="en-US" dirty="0">
              <a:solidFill>
                <a:schemeClr val="bg1"/>
              </a:solidFill>
              <a:effectLst/>
            </a:endParaRPr>
          </a:p>
        </p:txBody>
      </p:sp>
    </p:spTree>
    <p:extLst>
      <p:ext uri="{BB962C8B-B14F-4D97-AF65-F5344CB8AC3E}">
        <p14:creationId xmlns:p14="http://schemas.microsoft.com/office/powerpoint/2010/main" val="1287112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Maundy Thursday – Jesus’ betrayal and arrest</a:t>
            </a:r>
            <a:endParaRPr lang="en-GB" dirty="0"/>
          </a:p>
        </p:txBody>
      </p:sp>
      <p:sp>
        <p:nvSpPr>
          <p:cNvPr id="3" name="Content Placeholder 2"/>
          <p:cNvSpPr>
            <a:spLocks noGrp="1"/>
          </p:cNvSpPr>
          <p:nvPr>
            <p:ph idx="1"/>
          </p:nvPr>
        </p:nvSpPr>
        <p:spPr>
          <a:xfrm>
            <a:off x="326571" y="2336872"/>
            <a:ext cx="8425543" cy="4129241"/>
          </a:xfrm>
        </p:spPr>
        <p:txBody>
          <a:bodyPr>
            <a:normAutofit/>
          </a:bodyPr>
          <a:lstStyle/>
          <a:p>
            <a:r>
              <a:rPr lang="en-GB" altLang="en-US" dirty="0">
                <a:solidFill>
                  <a:schemeClr val="bg1"/>
                </a:solidFill>
                <a:effectLst/>
              </a:rPr>
              <a:t>Maundy Thursday also commemorates Jesus</a:t>
            </a:r>
            <a:r>
              <a:rPr lang="en-GB" altLang="en-US" dirty="0" smtClean="0">
                <a:solidFill>
                  <a:schemeClr val="bg1"/>
                </a:solidFill>
                <a:effectLst/>
              </a:rPr>
              <a:t>’ </a:t>
            </a:r>
            <a:r>
              <a:rPr lang="en-GB" altLang="en-US" dirty="0">
                <a:solidFill>
                  <a:schemeClr val="bg1"/>
                </a:solidFill>
                <a:effectLst/>
              </a:rPr>
              <a:t>betrayal and arrest. </a:t>
            </a:r>
          </a:p>
          <a:p>
            <a:r>
              <a:rPr lang="en-GB" altLang="en-US" dirty="0">
                <a:solidFill>
                  <a:schemeClr val="bg1"/>
                </a:solidFill>
                <a:effectLst/>
              </a:rPr>
              <a:t>Judas, one of Jesus’ disciples, betrays him to his enemies in return for thirty pieces of silver. This allows them to arrest Jesus, which will later lead to his crucifixion</a:t>
            </a:r>
            <a:r>
              <a:rPr lang="en-GB" altLang="en-US" dirty="0" smtClean="0">
                <a:solidFill>
                  <a:schemeClr val="bg1"/>
                </a:solidFill>
                <a:effectLst/>
              </a:rPr>
              <a:t>.</a:t>
            </a:r>
            <a:endParaRPr lang="en-GB" altLang="en-US" dirty="0">
              <a:solidFill>
                <a:schemeClr val="bg1"/>
              </a:solidFill>
              <a:effectLst/>
            </a:endParaRPr>
          </a:p>
          <a:p>
            <a:r>
              <a:rPr lang="en-GB" altLang="en-US" dirty="0">
                <a:solidFill>
                  <a:schemeClr val="bg1"/>
                </a:solidFill>
                <a:effectLst/>
              </a:rPr>
              <a:t>However, Judas is not the only one of his disciples to let Jesus down. Peter, one of his closest followers, pledges his allegiance to Jesus at the Last Supper. However, he later denies knowing him to avoid arrest</a:t>
            </a:r>
            <a:r>
              <a:rPr lang="en-GB" altLang="en-US" dirty="0" smtClean="0">
                <a:solidFill>
                  <a:schemeClr val="bg1"/>
                </a:solidFill>
                <a:effectLst/>
              </a:rPr>
              <a:t>.</a:t>
            </a:r>
            <a:endParaRPr lang="en-GB" altLang="en-US" dirty="0">
              <a:solidFill>
                <a:schemeClr val="bg1"/>
              </a:solidFill>
              <a:effectLst/>
            </a:endParaRPr>
          </a:p>
        </p:txBody>
      </p:sp>
    </p:spTree>
    <p:extLst>
      <p:ext uri="{BB962C8B-B14F-4D97-AF65-F5344CB8AC3E}">
        <p14:creationId xmlns:p14="http://schemas.microsoft.com/office/powerpoint/2010/main" val="388602986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329</TotalTime>
  <Words>837</Words>
  <Application>Microsoft Office PowerPoint</Application>
  <PresentationFormat>On-screen Show (4:3)</PresentationFormat>
  <Paragraphs>66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Twinkl Cursive Unlooped</vt:lpstr>
      <vt:lpstr>Berlin</vt:lpstr>
      <vt:lpstr>LO: To learn about aspects of Lent and Easter</vt:lpstr>
      <vt:lpstr>Holy week</vt:lpstr>
      <vt:lpstr>Why is Holy Week so important?</vt:lpstr>
      <vt:lpstr>Palm Sunday</vt:lpstr>
      <vt:lpstr>What happened on Palm Sunday</vt:lpstr>
      <vt:lpstr>What do Christians do on Palm Sunday?</vt:lpstr>
      <vt:lpstr>What is Maundy Thursday?</vt:lpstr>
      <vt:lpstr>Maundy Thursday – The Last Supper</vt:lpstr>
      <vt:lpstr>Maundy Thursday – Jesus’ betrayal and arrest</vt:lpstr>
      <vt:lpstr>What is Good Friday?</vt:lpstr>
      <vt:lpstr>Why is Good Friday important to Christians?</vt:lpstr>
      <vt:lpstr>What is Easter Sunday?</vt:lpstr>
      <vt:lpstr>Luke 24: 1-9</vt:lpstr>
      <vt:lpstr>Why is Jesus’ resurrection important?</vt:lpstr>
      <vt:lpstr>What do Christians do on Easter Sunday?</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Pour commencer:  These are the names of some well known fairy tales in German; what are they in English?</dc:title>
  <dc:creator>Jeniffer Bird</dc:creator>
  <cp:lastModifiedBy>smoore</cp:lastModifiedBy>
  <cp:revision>46</cp:revision>
  <dcterms:created xsi:type="dcterms:W3CDTF">2015-02-27T10:35:07Z</dcterms:created>
  <dcterms:modified xsi:type="dcterms:W3CDTF">2020-06-01T14:05:18Z</dcterms:modified>
</cp:coreProperties>
</file>