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71" r:id="rId4"/>
    <p:sldId id="272" r:id="rId5"/>
    <p:sldId id="264" r:id="rId6"/>
    <p:sldId id="265" r:id="rId7"/>
    <p:sldId id="267" r:id="rId8"/>
    <p:sldId id="275" r:id="rId9"/>
    <p:sldId id="287" r:id="rId10"/>
    <p:sldId id="277" r:id="rId11"/>
    <p:sldId id="290" r:id="rId12"/>
    <p:sldId id="288" r:id="rId13"/>
    <p:sldId id="28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0F7BFFC-D005-4C5B-B537-4540DBE516E3}" type="datetimeFigureOut">
              <a:rPr lang="en-US" smtClean="0"/>
              <a:pPr/>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A059D2-2241-4D9A-A3FC-D529DF27D45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F7BFFC-D005-4C5B-B537-4540DBE516E3}" type="datetimeFigureOut">
              <a:rPr lang="en-US" smtClean="0"/>
              <a:pPr/>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A059D2-2241-4D9A-A3FC-D529DF27D45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F7BFFC-D005-4C5B-B537-4540DBE516E3}" type="datetimeFigureOut">
              <a:rPr lang="en-US" smtClean="0"/>
              <a:pPr/>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A059D2-2241-4D9A-A3FC-D529DF27D45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F7BFFC-D005-4C5B-B537-4540DBE516E3}" type="datetimeFigureOut">
              <a:rPr lang="en-US" smtClean="0"/>
              <a:pPr/>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A059D2-2241-4D9A-A3FC-D529DF27D45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F7BFFC-D005-4C5B-B537-4540DBE516E3}" type="datetimeFigureOut">
              <a:rPr lang="en-US" smtClean="0"/>
              <a:pPr/>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A059D2-2241-4D9A-A3FC-D529DF27D45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0F7BFFC-D005-4C5B-B537-4540DBE516E3}" type="datetimeFigureOut">
              <a:rPr lang="en-US" smtClean="0"/>
              <a:pPr/>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A059D2-2241-4D9A-A3FC-D529DF27D45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0F7BFFC-D005-4C5B-B537-4540DBE516E3}" type="datetimeFigureOut">
              <a:rPr lang="en-US" smtClean="0"/>
              <a:pPr/>
              <a:t>5/20/2020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A059D2-2241-4D9A-A3FC-D529DF27D45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0F7BFFC-D005-4C5B-B537-4540DBE516E3}" type="datetimeFigureOut">
              <a:rPr lang="en-US" smtClean="0"/>
              <a:pPr/>
              <a:t>5/20/2020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A059D2-2241-4D9A-A3FC-D529DF27D45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F7BFFC-D005-4C5B-B537-4540DBE516E3}" type="datetimeFigureOut">
              <a:rPr lang="en-US" smtClean="0"/>
              <a:pPr/>
              <a:t>5/20/2020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A059D2-2241-4D9A-A3FC-D529DF27D45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F7BFFC-D005-4C5B-B537-4540DBE516E3}" type="datetimeFigureOut">
              <a:rPr lang="en-US" smtClean="0"/>
              <a:pPr/>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A059D2-2241-4D9A-A3FC-D529DF27D45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F7BFFC-D005-4C5B-B537-4540DBE516E3}" type="datetimeFigureOut">
              <a:rPr lang="en-US" smtClean="0"/>
              <a:pPr/>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A059D2-2241-4D9A-A3FC-D529DF27D45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F7BFFC-D005-4C5B-B537-4540DBE516E3}" type="datetimeFigureOut">
              <a:rPr lang="en-US" smtClean="0"/>
              <a:pPr/>
              <a:t>5/20/2020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A059D2-2241-4D9A-A3FC-D529DF27D45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images.google.co.uk/imgres?imgurl=http://www.clker.com/cliparts/7/e/1/6/1206557186603844069mcol_cross.svg.med.png&amp;imgrefurl=http://www.clker.com/clipart-16341.html&amp;usg=__zQLuycidKILGtGhUb-gEOutN_CI=&amp;h=300&amp;w=300&amp;sz=9&amp;hl=en&amp;start=47&amp;um=1&amp;tbnid=Omr0D5RE6SuyCM:&amp;tbnh=116&amp;tbnw=116&amp;prev=/images?q=cross+clipart&amp;ndsp=20&amp;hl=en&amp;safe=active&amp;sa=N&amp;start=40&amp;um=1" TargetMode="External"/><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jpe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0" y="0"/>
            <a:ext cx="9144000" cy="862013"/>
          </a:xfrm>
          <a:prstGeom prst="rect">
            <a:avLst/>
          </a:prstGeom>
          <a:noFill/>
          <a:ln>
            <a:noFill/>
          </a:ln>
          <a:effectLs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auto" hangingPunct="1">
              <a:spcBef>
                <a:spcPct val="50000"/>
              </a:spcBef>
              <a:spcAft>
                <a:spcPts val="0"/>
              </a:spcAft>
              <a:defRPr/>
            </a:pPr>
            <a:r>
              <a:rPr lang="en-GB" sz="3200" b="1" u="sng" dirty="0">
                <a:effectLst>
                  <a:outerShdw blurRad="38100" dist="38100" dir="2700000" algn="tl">
                    <a:srgbClr val="000000">
                      <a:alpha val="43137"/>
                    </a:srgbClr>
                  </a:outerShdw>
                </a:effectLst>
                <a:latin typeface="Comic Sans MS" pitchFamily="66" charset="0"/>
                <a:cs typeface="+mn-cs"/>
              </a:rPr>
              <a:t>Reading Assessments</a:t>
            </a:r>
          </a:p>
          <a:p>
            <a:pPr algn="ctr" eaLnBrk="1" fontAlgn="auto" hangingPunct="1">
              <a:spcBef>
                <a:spcPct val="50000"/>
              </a:spcBef>
              <a:spcAft>
                <a:spcPts val="0"/>
              </a:spcAft>
              <a:defRPr/>
            </a:pPr>
            <a:endParaRPr lang="en-GB" sz="1200" dirty="0">
              <a:latin typeface="Comic Sans MS" pitchFamily="66" charset="0"/>
              <a:cs typeface="+mn-cs"/>
            </a:endParaRPr>
          </a:p>
        </p:txBody>
      </p:sp>
      <p:sp>
        <p:nvSpPr>
          <p:cNvPr id="3" name="AutoShape 11"/>
          <p:cNvSpPr>
            <a:spLocks noChangeArrowheads="1"/>
          </p:cNvSpPr>
          <p:nvPr/>
        </p:nvSpPr>
        <p:spPr bwMode="auto">
          <a:xfrm>
            <a:off x="3865563" y="669925"/>
            <a:ext cx="4487862" cy="1982788"/>
          </a:xfrm>
          <a:prstGeom prst="roundRect">
            <a:avLst>
              <a:gd name="adj" fmla="val 16667"/>
            </a:avLst>
          </a:prstGeom>
          <a:solidFill>
            <a:srgbClr val="7030A0">
              <a:alpha val="70000"/>
            </a:srgbClr>
          </a:solidFill>
          <a:ln w="25400">
            <a:solidFill>
              <a:schemeClr val="tx1"/>
            </a:solidFill>
            <a:round/>
            <a:headEnd/>
            <a:tailEnd/>
          </a:ln>
          <a:effectLst/>
          <a:extLst/>
        </p:spPr>
        <p:txBody>
          <a:bodyPr wrap="none" anchor="ctr"/>
          <a:lstStyle/>
          <a:p>
            <a:pPr algn="ctr" fontAlgn="auto">
              <a:spcBef>
                <a:spcPts val="0"/>
              </a:spcBef>
              <a:spcAft>
                <a:spcPts val="0"/>
              </a:spcAft>
              <a:defRPr/>
            </a:pPr>
            <a:r>
              <a:rPr lang="en-GB" sz="2200" b="1" dirty="0">
                <a:latin typeface="Comic Sans MS" pitchFamily="66" charset="0"/>
              </a:rPr>
              <a:t>Step 1: Firstly, you are asked </a:t>
            </a:r>
          </a:p>
          <a:p>
            <a:pPr algn="ctr" fontAlgn="auto">
              <a:spcBef>
                <a:spcPts val="0"/>
              </a:spcBef>
              <a:spcAft>
                <a:spcPts val="0"/>
              </a:spcAft>
              <a:defRPr/>
            </a:pPr>
            <a:r>
              <a:rPr lang="en-GB" sz="2200" b="1" dirty="0">
                <a:latin typeface="Comic Sans MS" pitchFamily="66" charset="0"/>
              </a:rPr>
              <a:t>to </a:t>
            </a:r>
            <a:r>
              <a:rPr lang="en-GB" sz="2200" b="1" u="sng" dirty="0">
                <a:solidFill>
                  <a:srgbClr val="FF0000"/>
                </a:solidFill>
                <a:effectLst>
                  <a:outerShdw blurRad="38100" dist="38100" dir="2700000" algn="tl">
                    <a:srgbClr val="000000">
                      <a:alpha val="43137"/>
                    </a:srgbClr>
                  </a:outerShdw>
                </a:effectLst>
                <a:latin typeface="Comic Sans MS" pitchFamily="66" charset="0"/>
              </a:rPr>
              <a:t>read</a:t>
            </a:r>
            <a:r>
              <a:rPr lang="en-GB" sz="2200" b="1" dirty="0">
                <a:latin typeface="Comic Sans MS" pitchFamily="66" charset="0"/>
              </a:rPr>
              <a:t> a text.</a:t>
            </a:r>
          </a:p>
          <a:p>
            <a:pPr algn="ctr" fontAlgn="auto">
              <a:spcBef>
                <a:spcPts val="0"/>
              </a:spcBef>
              <a:spcAft>
                <a:spcPts val="0"/>
              </a:spcAft>
              <a:defRPr/>
            </a:pPr>
            <a:r>
              <a:rPr lang="en-GB" sz="2200" b="1" dirty="0">
                <a:latin typeface="Comic Sans MS" pitchFamily="66" charset="0"/>
              </a:rPr>
              <a:t>This could be a book or novel, </a:t>
            </a:r>
          </a:p>
          <a:p>
            <a:pPr algn="ctr" fontAlgn="auto">
              <a:spcBef>
                <a:spcPts val="0"/>
              </a:spcBef>
              <a:spcAft>
                <a:spcPts val="0"/>
              </a:spcAft>
              <a:defRPr/>
            </a:pPr>
            <a:r>
              <a:rPr lang="en-GB" sz="2200" b="1" dirty="0">
                <a:latin typeface="Comic Sans MS" pitchFamily="66" charset="0"/>
              </a:rPr>
              <a:t>a poem, or an extract etc.</a:t>
            </a:r>
          </a:p>
        </p:txBody>
      </p:sp>
      <p:pic>
        <p:nvPicPr>
          <p:cNvPr id="41987" name="Picture 2" descr="http://t2.gstatic.com/images?q=tbn:ANd9GcQhX7ODZ1rDHmYdSdnjVSN91X33HiaRJbK9xMohF7dDPbNK9ifbwHPjEehAWQ"/>
          <p:cNvPicPr>
            <a:picLocks noChangeAspect="1" noChangeArrowheads="1"/>
          </p:cNvPicPr>
          <p:nvPr/>
        </p:nvPicPr>
        <p:blipFill>
          <a:blip r:embed="rId2" cstate="print"/>
          <a:srcRect/>
          <a:stretch>
            <a:fillRect/>
          </a:stretch>
        </p:blipFill>
        <p:spPr bwMode="auto">
          <a:xfrm>
            <a:off x="590550" y="684213"/>
            <a:ext cx="2579688" cy="2278062"/>
          </a:xfrm>
          <a:prstGeom prst="rect">
            <a:avLst/>
          </a:prstGeom>
          <a:noFill/>
          <a:ln w="25400">
            <a:solidFill>
              <a:schemeClr val="tx1"/>
            </a:solidFill>
            <a:miter lim="800000"/>
            <a:headEnd/>
            <a:tailEnd/>
          </a:ln>
        </p:spPr>
      </p:pic>
      <p:sp>
        <p:nvSpPr>
          <p:cNvPr id="6" name="AutoShape 11"/>
          <p:cNvSpPr>
            <a:spLocks noChangeArrowheads="1"/>
          </p:cNvSpPr>
          <p:nvPr/>
        </p:nvSpPr>
        <p:spPr bwMode="auto">
          <a:xfrm>
            <a:off x="3865563" y="2852738"/>
            <a:ext cx="4487862" cy="1868487"/>
          </a:xfrm>
          <a:prstGeom prst="roundRect">
            <a:avLst>
              <a:gd name="adj" fmla="val 16667"/>
            </a:avLst>
          </a:prstGeom>
          <a:solidFill>
            <a:srgbClr val="FFFF00"/>
          </a:solidFill>
          <a:ln w="25400">
            <a:solidFill>
              <a:schemeClr val="tx1"/>
            </a:solidFill>
            <a:round/>
            <a:headEnd/>
            <a:tailEnd/>
          </a:ln>
          <a:effectLst/>
        </p:spPr>
        <p:txBody>
          <a:bodyPr wrap="none" anchor="ctr"/>
          <a:lstStyle/>
          <a:p>
            <a:pPr algn="ctr" fontAlgn="auto">
              <a:spcBef>
                <a:spcPts val="0"/>
              </a:spcBef>
              <a:spcAft>
                <a:spcPts val="0"/>
              </a:spcAft>
              <a:defRPr/>
            </a:pPr>
            <a:r>
              <a:rPr lang="en-GB" sz="2200" b="1" dirty="0">
                <a:latin typeface="Comic Sans MS" pitchFamily="66" charset="0"/>
              </a:rPr>
              <a:t>Step 2: Secondly, you are </a:t>
            </a:r>
          </a:p>
          <a:p>
            <a:pPr algn="ctr" fontAlgn="auto">
              <a:spcBef>
                <a:spcPts val="0"/>
              </a:spcBef>
              <a:spcAft>
                <a:spcPts val="0"/>
              </a:spcAft>
              <a:defRPr/>
            </a:pPr>
            <a:r>
              <a:rPr lang="en-GB" sz="2200" b="1" dirty="0">
                <a:latin typeface="Comic Sans MS" pitchFamily="66" charset="0"/>
              </a:rPr>
              <a:t>asked to </a:t>
            </a:r>
          </a:p>
          <a:p>
            <a:pPr algn="ctr" fontAlgn="auto">
              <a:spcBef>
                <a:spcPts val="0"/>
              </a:spcBef>
              <a:spcAft>
                <a:spcPts val="0"/>
              </a:spcAft>
              <a:defRPr/>
            </a:pPr>
            <a:r>
              <a:rPr lang="en-GB" sz="2200" b="1" u="sng" dirty="0">
                <a:solidFill>
                  <a:srgbClr val="FF0000"/>
                </a:solidFill>
                <a:effectLst>
                  <a:outerShdw blurRad="38100" dist="38100" dir="2700000" algn="tl">
                    <a:srgbClr val="000000">
                      <a:alpha val="43137"/>
                    </a:srgbClr>
                  </a:outerShdw>
                </a:effectLst>
                <a:latin typeface="Comic Sans MS" pitchFamily="66" charset="0"/>
              </a:rPr>
              <a:t>answer a question(s) </a:t>
            </a:r>
            <a:r>
              <a:rPr lang="en-GB" sz="2200" b="1" dirty="0">
                <a:latin typeface="Comic Sans MS" pitchFamily="66" charset="0"/>
              </a:rPr>
              <a:t>about </a:t>
            </a:r>
          </a:p>
          <a:p>
            <a:pPr algn="ctr" fontAlgn="auto">
              <a:spcBef>
                <a:spcPts val="0"/>
              </a:spcBef>
              <a:spcAft>
                <a:spcPts val="0"/>
              </a:spcAft>
              <a:defRPr/>
            </a:pPr>
            <a:r>
              <a:rPr lang="en-GB" sz="2200" b="1" dirty="0">
                <a:latin typeface="Comic Sans MS" pitchFamily="66" charset="0"/>
              </a:rPr>
              <a:t>the text.</a:t>
            </a:r>
          </a:p>
        </p:txBody>
      </p:sp>
      <p:sp>
        <p:nvSpPr>
          <p:cNvPr id="7" name="AutoShape 11"/>
          <p:cNvSpPr>
            <a:spLocks noChangeArrowheads="1"/>
          </p:cNvSpPr>
          <p:nvPr/>
        </p:nvSpPr>
        <p:spPr bwMode="auto">
          <a:xfrm>
            <a:off x="3865563" y="4876800"/>
            <a:ext cx="4487862" cy="1758950"/>
          </a:xfrm>
          <a:prstGeom prst="roundRect">
            <a:avLst>
              <a:gd name="adj" fmla="val 16667"/>
            </a:avLst>
          </a:prstGeom>
          <a:solidFill>
            <a:srgbClr val="FF9999"/>
          </a:solidFill>
          <a:ln w="25400">
            <a:solidFill>
              <a:schemeClr val="tx1"/>
            </a:solidFill>
            <a:round/>
            <a:headEnd/>
            <a:tailEnd/>
          </a:ln>
          <a:effectLst/>
        </p:spPr>
        <p:txBody>
          <a:bodyPr wrap="none" anchor="ctr"/>
          <a:lstStyle/>
          <a:p>
            <a:pPr algn="ctr" fontAlgn="auto">
              <a:spcBef>
                <a:spcPts val="0"/>
              </a:spcBef>
              <a:spcAft>
                <a:spcPts val="0"/>
              </a:spcAft>
              <a:defRPr/>
            </a:pPr>
            <a:r>
              <a:rPr lang="en-GB" sz="2200" b="1" dirty="0">
                <a:latin typeface="Comic Sans MS" pitchFamily="66" charset="0"/>
              </a:rPr>
              <a:t>Step 3, Lastly, you must </a:t>
            </a:r>
            <a:r>
              <a:rPr lang="en-GB" sz="2200" b="1" u="sng" dirty="0">
                <a:solidFill>
                  <a:srgbClr val="FF0000"/>
                </a:solidFill>
                <a:effectLst>
                  <a:outerShdw blurRad="38100" dist="38100" dir="2700000" algn="tl">
                    <a:srgbClr val="000000">
                      <a:alpha val="43137"/>
                    </a:srgbClr>
                  </a:outerShdw>
                </a:effectLst>
                <a:latin typeface="Comic Sans MS" pitchFamily="66" charset="0"/>
              </a:rPr>
              <a:t>write</a:t>
            </a:r>
            <a:r>
              <a:rPr lang="en-GB" sz="2200" b="1" dirty="0">
                <a:latin typeface="Comic Sans MS" pitchFamily="66" charset="0"/>
              </a:rPr>
              <a:t> </a:t>
            </a:r>
          </a:p>
          <a:p>
            <a:pPr algn="ctr" fontAlgn="auto">
              <a:spcBef>
                <a:spcPts val="0"/>
              </a:spcBef>
              <a:spcAft>
                <a:spcPts val="0"/>
              </a:spcAft>
              <a:defRPr/>
            </a:pPr>
            <a:r>
              <a:rPr lang="en-GB" sz="2200" b="1" dirty="0">
                <a:latin typeface="Comic Sans MS" pitchFamily="66" charset="0"/>
              </a:rPr>
              <a:t>your answers down, </a:t>
            </a:r>
            <a:r>
              <a:rPr lang="en-GB" sz="2200" b="1" u="sng" dirty="0">
                <a:solidFill>
                  <a:srgbClr val="FF0000"/>
                </a:solidFill>
                <a:effectLst>
                  <a:outerShdw blurRad="38100" dist="38100" dir="2700000" algn="tl">
                    <a:srgbClr val="000000">
                      <a:alpha val="43137"/>
                    </a:srgbClr>
                  </a:outerShdw>
                </a:effectLst>
                <a:latin typeface="Comic Sans MS" pitchFamily="66" charset="0"/>
              </a:rPr>
              <a:t>explaining</a:t>
            </a:r>
          </a:p>
          <a:p>
            <a:pPr algn="ctr" fontAlgn="auto">
              <a:spcBef>
                <a:spcPts val="0"/>
              </a:spcBef>
              <a:spcAft>
                <a:spcPts val="0"/>
              </a:spcAft>
              <a:defRPr/>
            </a:pPr>
            <a:r>
              <a:rPr lang="en-GB" sz="2200" b="1" u="sng" dirty="0">
                <a:solidFill>
                  <a:srgbClr val="FF0000"/>
                </a:solidFill>
                <a:effectLst>
                  <a:outerShdw blurRad="38100" dist="38100" dir="2700000" algn="tl">
                    <a:srgbClr val="000000">
                      <a:alpha val="43137"/>
                    </a:srgbClr>
                  </a:outerShdw>
                </a:effectLst>
                <a:latin typeface="Comic Sans MS" pitchFamily="66" charset="0"/>
              </a:rPr>
              <a:t>your ideas</a:t>
            </a:r>
            <a:r>
              <a:rPr lang="en-GB" sz="2200" b="1" dirty="0">
                <a:latin typeface="Comic Sans MS" pitchFamily="66" charset="0"/>
              </a:rPr>
              <a:t> and </a:t>
            </a:r>
            <a:r>
              <a:rPr lang="en-GB" sz="2200" b="1" u="sng" dirty="0">
                <a:solidFill>
                  <a:srgbClr val="FF0000"/>
                </a:solidFill>
                <a:effectLst>
                  <a:outerShdw blurRad="38100" dist="38100" dir="2700000" algn="tl">
                    <a:srgbClr val="000000">
                      <a:alpha val="43137"/>
                    </a:srgbClr>
                  </a:outerShdw>
                </a:effectLst>
                <a:latin typeface="Comic Sans MS" pitchFamily="66" charset="0"/>
              </a:rPr>
              <a:t>how you found</a:t>
            </a:r>
          </a:p>
          <a:p>
            <a:pPr algn="ctr" fontAlgn="auto">
              <a:spcBef>
                <a:spcPts val="0"/>
              </a:spcBef>
              <a:spcAft>
                <a:spcPts val="0"/>
              </a:spcAft>
              <a:defRPr/>
            </a:pPr>
            <a:r>
              <a:rPr lang="en-GB" sz="2200" b="1" dirty="0">
                <a:latin typeface="Comic Sans MS" pitchFamily="66" charset="0"/>
              </a:rPr>
              <a:t>your answer.</a:t>
            </a:r>
          </a:p>
        </p:txBody>
      </p:sp>
      <p:pic>
        <p:nvPicPr>
          <p:cNvPr id="41990" name="Picture 3"/>
          <p:cNvPicPr>
            <a:picLocks noChangeAspect="1" noChangeArrowheads="1"/>
          </p:cNvPicPr>
          <p:nvPr/>
        </p:nvPicPr>
        <p:blipFill>
          <a:blip r:embed="rId3" cstate="print"/>
          <a:srcRect/>
          <a:stretch>
            <a:fillRect/>
          </a:stretch>
        </p:blipFill>
        <p:spPr bwMode="auto">
          <a:xfrm>
            <a:off x="590550" y="3911600"/>
            <a:ext cx="2579688" cy="2752725"/>
          </a:xfrm>
          <a:prstGeom prst="rect">
            <a:avLst/>
          </a:prstGeom>
          <a:noFill/>
          <a:ln w="25400">
            <a:solidFill>
              <a:schemeClr val="tx1"/>
            </a:solidFill>
            <a:miter lim="800000"/>
            <a:headEnd/>
            <a:tailEnd/>
          </a:ln>
        </p:spPr>
      </p:pic>
      <p:sp>
        <p:nvSpPr>
          <p:cNvPr id="5" name="Down Arrow 4"/>
          <p:cNvSpPr/>
          <p:nvPr/>
        </p:nvSpPr>
        <p:spPr>
          <a:xfrm>
            <a:off x="1619250" y="3068638"/>
            <a:ext cx="504825" cy="719137"/>
          </a:xfrm>
          <a:prstGeom prst="down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ext Box 7"/>
          <p:cNvSpPr txBox="1">
            <a:spLocks noChangeArrowheads="1"/>
          </p:cNvSpPr>
          <p:nvPr/>
        </p:nvSpPr>
        <p:spPr bwMode="auto">
          <a:xfrm>
            <a:off x="827584" y="994856"/>
            <a:ext cx="7489825" cy="5863144"/>
          </a:xfrm>
          <a:prstGeom prst="rect">
            <a:avLst/>
          </a:prstGeom>
          <a:solidFill>
            <a:schemeClr val="bg1"/>
          </a:solidFill>
          <a:ln w="25400">
            <a:solidFill>
              <a:schemeClr val="tx1"/>
            </a:solidFill>
            <a:miter lim="800000"/>
            <a:headEnd/>
            <a:tailEnd/>
          </a:ln>
        </p:spPr>
        <p:txBody>
          <a:bodyPr>
            <a:spAutoFit/>
          </a:bodyPr>
          <a:lstStyle/>
          <a:p>
            <a:pPr marL="457200" indent="-457200">
              <a:spcBef>
                <a:spcPct val="50000"/>
              </a:spcBef>
            </a:pPr>
            <a:r>
              <a:rPr lang="en-GB" sz="2500" b="1" dirty="0" smtClean="0">
                <a:solidFill>
                  <a:srgbClr val="FF0000"/>
                </a:solidFill>
                <a:latin typeface="Comic Sans MS" pitchFamily="66" charset="0"/>
              </a:rPr>
              <a:t>The character of </a:t>
            </a:r>
            <a:r>
              <a:rPr lang="en-GB" sz="2500" b="1" dirty="0" err="1" smtClean="0">
                <a:solidFill>
                  <a:srgbClr val="FF0000"/>
                </a:solidFill>
                <a:latin typeface="Comic Sans MS" pitchFamily="66" charset="0"/>
              </a:rPr>
              <a:t>Dombey</a:t>
            </a:r>
            <a:r>
              <a:rPr lang="en-GB" sz="2500" b="1" dirty="0" smtClean="0">
                <a:solidFill>
                  <a:srgbClr val="FF0000"/>
                </a:solidFill>
                <a:latin typeface="Comic Sans MS" pitchFamily="66" charset="0"/>
              </a:rPr>
              <a:t> is presented as being a trader and a business man at heart.</a:t>
            </a:r>
            <a:r>
              <a:rPr lang="en-GB" sz="2500" b="1" dirty="0" smtClean="0">
                <a:solidFill>
                  <a:schemeClr val="tx2">
                    <a:lumMod val="75000"/>
                  </a:schemeClr>
                </a:solidFill>
                <a:latin typeface="Comic Sans MS" pitchFamily="66" charset="0"/>
              </a:rPr>
              <a:t> In the narrative it is explained that </a:t>
            </a:r>
            <a:r>
              <a:rPr lang="en-GB" sz="2500" b="1" dirty="0" err="1" smtClean="0">
                <a:solidFill>
                  <a:schemeClr val="tx2">
                    <a:lumMod val="75000"/>
                  </a:schemeClr>
                </a:solidFill>
                <a:latin typeface="Comic Sans MS" pitchFamily="66" charset="0"/>
              </a:rPr>
              <a:t>Dombey’s</a:t>
            </a:r>
            <a:r>
              <a:rPr lang="en-GB" sz="2500" b="1" dirty="0" smtClean="0">
                <a:solidFill>
                  <a:schemeClr val="tx2">
                    <a:lumMod val="75000"/>
                  </a:schemeClr>
                </a:solidFill>
                <a:latin typeface="Comic Sans MS" pitchFamily="66" charset="0"/>
              </a:rPr>
              <a:t> life can be summarised with the phrase “ The earth was made for </a:t>
            </a:r>
            <a:r>
              <a:rPr lang="en-GB" sz="2500" b="1" dirty="0" err="1" smtClean="0">
                <a:solidFill>
                  <a:schemeClr val="tx2">
                    <a:lumMod val="75000"/>
                  </a:schemeClr>
                </a:solidFill>
                <a:latin typeface="Comic Sans MS" pitchFamily="66" charset="0"/>
              </a:rPr>
              <a:t>Dombey</a:t>
            </a:r>
            <a:r>
              <a:rPr lang="en-GB" sz="2500" b="1" dirty="0" smtClean="0">
                <a:solidFill>
                  <a:schemeClr val="tx2">
                    <a:lumMod val="75000"/>
                  </a:schemeClr>
                </a:solidFill>
                <a:latin typeface="Comic Sans MS" pitchFamily="66" charset="0"/>
              </a:rPr>
              <a:t> and Son to trade </a:t>
            </a:r>
            <a:r>
              <a:rPr lang="en-GB" sz="2500" b="1" dirty="0" err="1" smtClean="0">
                <a:solidFill>
                  <a:schemeClr val="tx2">
                    <a:lumMod val="75000"/>
                  </a:schemeClr>
                </a:solidFill>
                <a:latin typeface="Comic Sans MS" pitchFamily="66" charset="0"/>
              </a:rPr>
              <a:t>in”.</a:t>
            </a:r>
            <a:r>
              <a:rPr lang="en-GB" sz="2500" b="1" dirty="0" err="1" smtClean="0">
                <a:solidFill>
                  <a:srgbClr val="00B050"/>
                </a:solidFill>
                <a:latin typeface="Comic Sans MS" pitchFamily="66" charset="0"/>
              </a:rPr>
              <a:t>This</a:t>
            </a:r>
            <a:r>
              <a:rPr lang="en-GB" sz="2500" b="1" dirty="0" smtClean="0">
                <a:solidFill>
                  <a:srgbClr val="00B050"/>
                </a:solidFill>
                <a:latin typeface="Comic Sans MS" pitchFamily="66" charset="0"/>
              </a:rPr>
              <a:t> view on life gives the reader the distinct impression that </a:t>
            </a:r>
            <a:r>
              <a:rPr lang="en-GB" sz="2500" b="1" dirty="0" err="1" smtClean="0">
                <a:solidFill>
                  <a:srgbClr val="00B050"/>
                </a:solidFill>
                <a:latin typeface="Comic Sans MS" pitchFamily="66" charset="0"/>
              </a:rPr>
              <a:t>Dombey</a:t>
            </a:r>
            <a:r>
              <a:rPr lang="en-GB" sz="2500" b="1" dirty="0" smtClean="0">
                <a:solidFill>
                  <a:srgbClr val="00B050"/>
                </a:solidFill>
                <a:latin typeface="Comic Sans MS" pitchFamily="66" charset="0"/>
              </a:rPr>
              <a:t> lived for his job. As a result the reader thinks about how perhaps, </a:t>
            </a:r>
            <a:r>
              <a:rPr lang="en-GB" sz="2500" b="1" dirty="0" err="1" smtClean="0">
                <a:solidFill>
                  <a:srgbClr val="00B050"/>
                </a:solidFill>
                <a:latin typeface="Comic Sans MS" pitchFamily="66" charset="0"/>
              </a:rPr>
              <a:t>Dombey</a:t>
            </a:r>
            <a:r>
              <a:rPr lang="en-GB" sz="2500" b="1" dirty="0" smtClean="0">
                <a:solidFill>
                  <a:srgbClr val="00B050"/>
                </a:solidFill>
                <a:latin typeface="Comic Sans MS" pitchFamily="66" charset="0"/>
              </a:rPr>
              <a:t> had a very small social life or family life as a result of his need to work and trade so often. As the text continues the reader does become aware that relationships around </a:t>
            </a:r>
            <a:r>
              <a:rPr lang="en-GB" sz="2500" b="1" dirty="0" err="1" smtClean="0">
                <a:solidFill>
                  <a:srgbClr val="00B050"/>
                </a:solidFill>
                <a:latin typeface="Comic Sans MS" pitchFamily="66" charset="0"/>
              </a:rPr>
              <a:t>Dombey</a:t>
            </a:r>
            <a:r>
              <a:rPr lang="en-GB" sz="2500" b="1" dirty="0" smtClean="0">
                <a:solidFill>
                  <a:srgbClr val="00B050"/>
                </a:solidFill>
                <a:latin typeface="Comic Sans MS" pitchFamily="66" charset="0"/>
              </a:rPr>
              <a:t> begin to break down as a result of his work ethic.</a:t>
            </a:r>
            <a:r>
              <a:rPr lang="en-GB" sz="2500" b="1" dirty="0" smtClean="0">
                <a:solidFill>
                  <a:schemeClr val="tx2">
                    <a:lumMod val="75000"/>
                  </a:schemeClr>
                </a:solidFill>
                <a:latin typeface="Comic Sans MS" pitchFamily="66" charset="0"/>
              </a:rPr>
              <a:t> </a:t>
            </a:r>
            <a:endParaRPr lang="en-GB" sz="2500" b="1" dirty="0">
              <a:solidFill>
                <a:srgbClr val="FF0000"/>
              </a:solidFill>
              <a:latin typeface="Comic Sans MS" pitchFamily="66" charset="0"/>
            </a:endParaRPr>
          </a:p>
        </p:txBody>
      </p:sp>
      <p:sp>
        <p:nvSpPr>
          <p:cNvPr id="3" name="AutoShape 11"/>
          <p:cNvSpPr>
            <a:spLocks noChangeArrowheads="1"/>
          </p:cNvSpPr>
          <p:nvPr/>
        </p:nvSpPr>
        <p:spPr bwMode="auto">
          <a:xfrm>
            <a:off x="755650" y="188913"/>
            <a:ext cx="7561263" cy="863600"/>
          </a:xfrm>
          <a:prstGeom prst="roundRect">
            <a:avLst>
              <a:gd name="adj" fmla="val 16667"/>
            </a:avLst>
          </a:prstGeom>
          <a:solidFill>
            <a:srgbClr val="7030A0">
              <a:alpha val="70000"/>
            </a:srgbClr>
          </a:solidFill>
          <a:ln w="25400">
            <a:solidFill>
              <a:schemeClr val="tx1"/>
            </a:solidFill>
            <a:round/>
            <a:headEnd/>
            <a:tailEnd/>
          </a:ln>
          <a:effectLst/>
          <a:extLst/>
        </p:spPr>
        <p:txBody>
          <a:bodyPr wrap="none" anchor="ctr"/>
          <a:lstStyle/>
          <a:p>
            <a:pPr algn="ctr">
              <a:defRPr/>
            </a:pPr>
            <a:r>
              <a:rPr lang="en-GB" sz="2200" b="1">
                <a:solidFill>
                  <a:srgbClr val="FF0000"/>
                </a:solidFill>
                <a:effectLst>
                  <a:outerShdw blurRad="38100" dist="38100" dir="2700000" algn="tl">
                    <a:srgbClr val="000000"/>
                  </a:outerShdw>
                </a:effectLst>
                <a:latin typeface="Comic Sans MS" pitchFamily="66" charset="0"/>
              </a:rPr>
              <a:t>TASK</a:t>
            </a:r>
            <a:r>
              <a:rPr lang="en-GB" sz="2200" b="1">
                <a:latin typeface="Comic Sans MS" pitchFamily="66" charset="0"/>
              </a:rPr>
              <a:t>: What do you notice about our model answer?</a:t>
            </a:r>
          </a:p>
        </p:txBody>
      </p:sp>
      <p:sp>
        <p:nvSpPr>
          <p:cNvPr id="61444" name="AutoShape 2"/>
          <p:cNvSpPr>
            <a:spLocks noChangeArrowheads="1"/>
          </p:cNvSpPr>
          <p:nvPr/>
        </p:nvSpPr>
        <p:spPr bwMode="auto">
          <a:xfrm>
            <a:off x="8027988" y="1412875"/>
            <a:ext cx="865187" cy="792163"/>
          </a:xfrm>
          <a:prstGeom prst="roundRect">
            <a:avLst>
              <a:gd name="adj" fmla="val 16667"/>
            </a:avLst>
          </a:prstGeom>
          <a:solidFill>
            <a:srgbClr val="FF0000"/>
          </a:solidFill>
          <a:ln w="25400">
            <a:solidFill>
              <a:schemeClr val="tx1"/>
            </a:solidFill>
            <a:round/>
            <a:headEnd/>
            <a:tailEnd/>
          </a:ln>
        </p:spPr>
        <p:txBody>
          <a:bodyPr wrap="none" anchor="ctr"/>
          <a:lstStyle/>
          <a:p>
            <a:pPr algn="ctr"/>
            <a:r>
              <a:rPr lang="en-GB" sz="5000" b="1">
                <a:latin typeface="Comic Sans MS" pitchFamily="66" charset="0"/>
              </a:rPr>
              <a:t>1</a:t>
            </a:r>
          </a:p>
        </p:txBody>
      </p:sp>
      <p:sp>
        <p:nvSpPr>
          <p:cNvPr id="61445" name="AutoShape 3"/>
          <p:cNvSpPr>
            <a:spLocks noChangeArrowheads="1"/>
          </p:cNvSpPr>
          <p:nvPr/>
        </p:nvSpPr>
        <p:spPr bwMode="auto">
          <a:xfrm>
            <a:off x="0" y="2205038"/>
            <a:ext cx="755650" cy="865187"/>
          </a:xfrm>
          <a:prstGeom prst="roundRect">
            <a:avLst>
              <a:gd name="adj" fmla="val 16667"/>
            </a:avLst>
          </a:prstGeom>
          <a:solidFill>
            <a:srgbClr val="00B0F0"/>
          </a:solidFill>
          <a:ln w="25400">
            <a:solidFill>
              <a:schemeClr val="tx1"/>
            </a:solidFill>
            <a:round/>
            <a:headEnd/>
            <a:tailEnd/>
          </a:ln>
        </p:spPr>
        <p:txBody>
          <a:bodyPr wrap="none" anchor="ctr"/>
          <a:lstStyle/>
          <a:p>
            <a:pPr algn="ctr"/>
            <a:r>
              <a:rPr lang="en-GB" sz="5000" b="1">
                <a:latin typeface="Comic Sans MS" pitchFamily="66" charset="0"/>
              </a:rPr>
              <a:t>2</a:t>
            </a:r>
          </a:p>
        </p:txBody>
      </p:sp>
      <p:sp>
        <p:nvSpPr>
          <p:cNvPr id="61446" name="AutoShape 2"/>
          <p:cNvSpPr>
            <a:spLocks noChangeArrowheads="1"/>
          </p:cNvSpPr>
          <p:nvPr/>
        </p:nvSpPr>
        <p:spPr bwMode="auto">
          <a:xfrm>
            <a:off x="8027988" y="1412875"/>
            <a:ext cx="865187" cy="792163"/>
          </a:xfrm>
          <a:prstGeom prst="roundRect">
            <a:avLst>
              <a:gd name="adj" fmla="val 16667"/>
            </a:avLst>
          </a:prstGeom>
          <a:solidFill>
            <a:srgbClr val="FF0000"/>
          </a:solidFill>
          <a:ln w="25400">
            <a:solidFill>
              <a:schemeClr val="tx1"/>
            </a:solidFill>
            <a:round/>
            <a:headEnd/>
            <a:tailEnd/>
          </a:ln>
        </p:spPr>
        <p:txBody>
          <a:bodyPr wrap="none" anchor="ctr"/>
          <a:lstStyle/>
          <a:p>
            <a:pPr algn="ctr"/>
            <a:r>
              <a:rPr lang="en-GB" sz="5000" b="1">
                <a:latin typeface="Comic Sans MS" pitchFamily="66" charset="0"/>
              </a:rPr>
              <a:t>1</a:t>
            </a:r>
          </a:p>
        </p:txBody>
      </p:sp>
      <p:sp>
        <p:nvSpPr>
          <p:cNvPr id="61447" name="AutoShape 3"/>
          <p:cNvSpPr>
            <a:spLocks noChangeArrowheads="1"/>
          </p:cNvSpPr>
          <p:nvPr/>
        </p:nvSpPr>
        <p:spPr bwMode="auto">
          <a:xfrm>
            <a:off x="0" y="2205038"/>
            <a:ext cx="755650" cy="865187"/>
          </a:xfrm>
          <a:prstGeom prst="roundRect">
            <a:avLst>
              <a:gd name="adj" fmla="val 16667"/>
            </a:avLst>
          </a:prstGeom>
          <a:solidFill>
            <a:srgbClr val="00B0F0"/>
          </a:solidFill>
          <a:ln w="25400">
            <a:solidFill>
              <a:schemeClr val="tx1"/>
            </a:solidFill>
            <a:round/>
            <a:headEnd/>
            <a:tailEnd/>
          </a:ln>
        </p:spPr>
        <p:txBody>
          <a:bodyPr wrap="none" anchor="ctr"/>
          <a:lstStyle/>
          <a:p>
            <a:pPr algn="ctr"/>
            <a:r>
              <a:rPr lang="en-GB" sz="5000" b="1">
                <a:latin typeface="Comic Sans MS" pitchFamily="66" charset="0"/>
              </a:rPr>
              <a:t>2</a:t>
            </a:r>
          </a:p>
        </p:txBody>
      </p:sp>
      <p:sp>
        <p:nvSpPr>
          <p:cNvPr id="61448" name="AutoShape 4"/>
          <p:cNvSpPr>
            <a:spLocks noChangeArrowheads="1"/>
          </p:cNvSpPr>
          <p:nvPr/>
        </p:nvSpPr>
        <p:spPr bwMode="auto">
          <a:xfrm>
            <a:off x="8280400" y="4941168"/>
            <a:ext cx="863600" cy="673100"/>
          </a:xfrm>
          <a:prstGeom prst="roundRect">
            <a:avLst>
              <a:gd name="adj" fmla="val 16667"/>
            </a:avLst>
          </a:prstGeom>
          <a:solidFill>
            <a:srgbClr val="00FF00"/>
          </a:solidFill>
          <a:ln w="25400">
            <a:solidFill>
              <a:schemeClr val="tx1"/>
            </a:solidFill>
            <a:round/>
            <a:headEnd/>
            <a:tailEnd/>
          </a:ln>
        </p:spPr>
        <p:txBody>
          <a:bodyPr wrap="none" anchor="ctr"/>
          <a:lstStyle/>
          <a:p>
            <a:pPr algn="ctr"/>
            <a:r>
              <a:rPr lang="en-GB" sz="5000" b="1">
                <a:latin typeface="Comic Sans MS" pitchFamily="66" charset="0"/>
              </a:rPr>
              <a:t>3</a:t>
            </a:r>
          </a:p>
        </p:txBody>
      </p:sp>
      <p:sp>
        <p:nvSpPr>
          <p:cNvPr id="61449" name="AutoShape 2"/>
          <p:cNvSpPr>
            <a:spLocks noChangeArrowheads="1"/>
          </p:cNvSpPr>
          <p:nvPr/>
        </p:nvSpPr>
        <p:spPr bwMode="auto">
          <a:xfrm>
            <a:off x="8027988" y="1412875"/>
            <a:ext cx="865187" cy="792163"/>
          </a:xfrm>
          <a:prstGeom prst="roundRect">
            <a:avLst>
              <a:gd name="adj" fmla="val 16667"/>
            </a:avLst>
          </a:prstGeom>
          <a:solidFill>
            <a:srgbClr val="FF0000"/>
          </a:solidFill>
          <a:ln w="25400">
            <a:solidFill>
              <a:schemeClr val="tx1"/>
            </a:solidFill>
            <a:round/>
            <a:headEnd/>
            <a:tailEnd/>
          </a:ln>
        </p:spPr>
        <p:txBody>
          <a:bodyPr wrap="none" anchor="ctr"/>
          <a:lstStyle/>
          <a:p>
            <a:pPr algn="ctr"/>
            <a:r>
              <a:rPr lang="en-GB" sz="5000" b="1">
                <a:latin typeface="Comic Sans MS" pitchFamily="66" charset="0"/>
              </a:rPr>
              <a:t>1</a:t>
            </a:r>
          </a:p>
        </p:txBody>
      </p:sp>
      <p:sp>
        <p:nvSpPr>
          <p:cNvPr id="61450" name="AutoShape 3"/>
          <p:cNvSpPr>
            <a:spLocks noChangeArrowheads="1"/>
          </p:cNvSpPr>
          <p:nvPr/>
        </p:nvSpPr>
        <p:spPr bwMode="auto">
          <a:xfrm>
            <a:off x="0" y="2205038"/>
            <a:ext cx="755650" cy="865187"/>
          </a:xfrm>
          <a:prstGeom prst="roundRect">
            <a:avLst>
              <a:gd name="adj" fmla="val 16667"/>
            </a:avLst>
          </a:prstGeom>
          <a:solidFill>
            <a:srgbClr val="00B0F0"/>
          </a:solidFill>
          <a:ln w="25400">
            <a:solidFill>
              <a:schemeClr val="tx1"/>
            </a:solidFill>
            <a:round/>
            <a:headEnd/>
            <a:tailEnd/>
          </a:ln>
        </p:spPr>
        <p:txBody>
          <a:bodyPr wrap="none" anchor="ctr"/>
          <a:lstStyle/>
          <a:p>
            <a:pPr algn="ctr"/>
            <a:r>
              <a:rPr lang="en-GB" sz="5000" b="1">
                <a:latin typeface="Comic Sans MS" pitchFamily="66" charset="0"/>
              </a:rPr>
              <a:t>2</a:t>
            </a:r>
          </a:p>
        </p:txBody>
      </p:sp>
    </p:spTree>
    <p:extLst>
      <p:ext uri="{BB962C8B-B14F-4D97-AF65-F5344CB8AC3E}">
        <p14:creationId xmlns:p14="http://schemas.microsoft.com/office/powerpoint/2010/main" val="3888390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How does Dickens present Mr. </a:t>
            </a:r>
            <a:r>
              <a:rPr lang="en-GB" dirty="0" err="1" smtClean="0"/>
              <a:t>Dombey</a:t>
            </a:r>
            <a:r>
              <a:rPr lang="en-GB" dirty="0" smtClean="0"/>
              <a:t> in the opening pages of the novel</a:t>
            </a:r>
            <a:endParaRPr lang="en-US" dirty="0"/>
          </a:p>
        </p:txBody>
      </p:sp>
      <p:sp>
        <p:nvSpPr>
          <p:cNvPr id="3" name="Content Placeholder 2"/>
          <p:cNvSpPr>
            <a:spLocks noGrp="1"/>
          </p:cNvSpPr>
          <p:nvPr>
            <p:ph idx="1"/>
          </p:nvPr>
        </p:nvSpPr>
        <p:spPr>
          <a:xfrm>
            <a:off x="457200" y="1916832"/>
            <a:ext cx="8229600" cy="4209331"/>
          </a:xfrm>
        </p:spPr>
        <p:txBody>
          <a:bodyPr/>
          <a:lstStyle/>
          <a:p>
            <a:r>
              <a:rPr lang="en-GB" dirty="0" smtClean="0"/>
              <a:t> The way he is described</a:t>
            </a:r>
          </a:p>
          <a:p>
            <a:r>
              <a:rPr lang="en-GB" dirty="0" smtClean="0"/>
              <a:t>His attitude towards work</a:t>
            </a:r>
          </a:p>
          <a:p>
            <a:r>
              <a:rPr lang="en-GB" dirty="0" smtClean="0"/>
              <a:t>His attitude towards his wife</a:t>
            </a:r>
          </a:p>
          <a:p>
            <a:r>
              <a:rPr lang="en-GB" dirty="0" smtClean="0"/>
              <a:t>His views on life</a:t>
            </a:r>
          </a:p>
          <a:p>
            <a:endParaRPr lang="en-GB" dirty="0" smtClean="0"/>
          </a:p>
          <a:p>
            <a:r>
              <a:rPr lang="en-GB" b="1" dirty="0" smtClean="0"/>
              <a:t>Only up to line 60</a:t>
            </a:r>
            <a:endParaRPr lang="en-US"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Text Placeholder 7"/>
          <p:cNvSpPr>
            <a:spLocks noGrp="1"/>
          </p:cNvSpPr>
          <p:nvPr>
            <p:ph type="body" idx="1"/>
          </p:nvPr>
        </p:nvSpPr>
        <p:spPr>
          <a:xfrm>
            <a:off x="251520" y="0"/>
            <a:ext cx="4040187" cy="639763"/>
          </a:xfrm>
        </p:spPr>
        <p:txBody>
          <a:bodyPr>
            <a:normAutofit fontScale="77500" lnSpcReduction="20000"/>
          </a:bodyPr>
          <a:lstStyle/>
          <a:p>
            <a:pPr algn="ctr"/>
            <a:r>
              <a:rPr lang="en-GB" sz="3200" u="sng" dirty="0" smtClean="0"/>
              <a:t>Introducing the evidence</a:t>
            </a:r>
          </a:p>
        </p:txBody>
      </p:sp>
      <p:sp>
        <p:nvSpPr>
          <p:cNvPr id="61444" name="Content Placeholder 8"/>
          <p:cNvSpPr>
            <a:spLocks noGrp="1"/>
          </p:cNvSpPr>
          <p:nvPr>
            <p:ph sz="half" idx="2"/>
          </p:nvPr>
        </p:nvSpPr>
        <p:spPr>
          <a:xfrm>
            <a:off x="395536" y="692696"/>
            <a:ext cx="4040187" cy="3096691"/>
          </a:xfrm>
        </p:spPr>
        <p:txBody>
          <a:bodyPr>
            <a:normAutofit lnSpcReduction="10000"/>
          </a:bodyPr>
          <a:lstStyle/>
          <a:p>
            <a:r>
              <a:rPr lang="en-GB" dirty="0" smtClean="0"/>
              <a:t>The use of the line…</a:t>
            </a:r>
          </a:p>
          <a:p>
            <a:r>
              <a:rPr lang="en-GB" dirty="0" smtClean="0"/>
              <a:t>The adjective ‘…</a:t>
            </a:r>
          </a:p>
          <a:p>
            <a:r>
              <a:rPr lang="en-GB" dirty="0" smtClean="0"/>
              <a:t>This is shown through the…</a:t>
            </a:r>
          </a:p>
          <a:p>
            <a:r>
              <a:rPr lang="en-GB" dirty="0" smtClean="0"/>
              <a:t>It can be argued that the simile …</a:t>
            </a:r>
          </a:p>
          <a:p>
            <a:r>
              <a:rPr lang="en-GB" dirty="0" smtClean="0"/>
              <a:t>The line…</a:t>
            </a:r>
          </a:p>
          <a:p>
            <a:r>
              <a:rPr lang="en-GB" dirty="0" smtClean="0"/>
              <a:t>The image…</a:t>
            </a:r>
          </a:p>
        </p:txBody>
      </p:sp>
      <p:sp>
        <p:nvSpPr>
          <p:cNvPr id="61445" name="Text Placeholder 9"/>
          <p:cNvSpPr>
            <a:spLocks noGrp="1"/>
          </p:cNvSpPr>
          <p:nvPr>
            <p:ph type="body" sz="quarter" idx="3"/>
          </p:nvPr>
        </p:nvSpPr>
        <p:spPr>
          <a:xfrm>
            <a:off x="4644008" y="0"/>
            <a:ext cx="4041775" cy="639763"/>
          </a:xfrm>
        </p:spPr>
        <p:txBody>
          <a:bodyPr>
            <a:normAutofit fontScale="77500" lnSpcReduction="20000"/>
          </a:bodyPr>
          <a:lstStyle/>
          <a:p>
            <a:pPr algn="ctr"/>
            <a:r>
              <a:rPr lang="en-GB" sz="3200" u="sng" smtClean="0"/>
              <a:t>Explaining the evidence</a:t>
            </a:r>
          </a:p>
        </p:txBody>
      </p:sp>
      <p:sp>
        <p:nvSpPr>
          <p:cNvPr id="61446" name="Content Placeholder 10"/>
          <p:cNvSpPr>
            <a:spLocks noGrp="1"/>
          </p:cNvSpPr>
          <p:nvPr>
            <p:ph sz="quarter" idx="4"/>
          </p:nvPr>
        </p:nvSpPr>
        <p:spPr>
          <a:xfrm>
            <a:off x="4572000" y="692696"/>
            <a:ext cx="4041775" cy="3951287"/>
          </a:xfrm>
        </p:spPr>
        <p:txBody>
          <a:bodyPr/>
          <a:lstStyle/>
          <a:p>
            <a:r>
              <a:rPr lang="en-GB" dirty="0" smtClean="0"/>
              <a:t>It can therefore be argued that…</a:t>
            </a:r>
          </a:p>
          <a:p>
            <a:r>
              <a:rPr lang="en-GB" dirty="0" smtClean="0"/>
              <a:t>This shows how…</a:t>
            </a:r>
          </a:p>
          <a:p>
            <a:r>
              <a:rPr lang="en-GB" dirty="0" smtClean="0"/>
              <a:t>Ultimately this highlights…</a:t>
            </a:r>
          </a:p>
          <a:p>
            <a:r>
              <a:rPr lang="en-GB" dirty="0" smtClean="0"/>
              <a:t>This creates the image that…</a:t>
            </a:r>
          </a:p>
          <a:p>
            <a:endParaRPr lang="en-GB" dirty="0" smtClean="0"/>
          </a:p>
          <a:p>
            <a:endParaRPr lang="en-GB" dirty="0" smtClean="0"/>
          </a:p>
        </p:txBody>
      </p:sp>
      <p:sp>
        <p:nvSpPr>
          <p:cNvPr id="7" name="TextBox 6"/>
          <p:cNvSpPr txBox="1"/>
          <p:nvPr/>
        </p:nvSpPr>
        <p:spPr>
          <a:xfrm>
            <a:off x="395536" y="4221088"/>
            <a:ext cx="8424936" cy="2985433"/>
          </a:xfrm>
          <a:prstGeom prst="rect">
            <a:avLst/>
          </a:prstGeom>
          <a:noFill/>
        </p:spPr>
        <p:txBody>
          <a:bodyPr wrap="square" rtlCol="0">
            <a:spAutoFit/>
          </a:bodyPr>
          <a:lstStyle/>
          <a:p>
            <a:r>
              <a:rPr lang="en-GB" sz="2000" u="sng" dirty="0" smtClean="0"/>
              <a:t>Sentence Starters</a:t>
            </a:r>
          </a:p>
          <a:p>
            <a:pPr>
              <a:buFont typeface="Arial" pitchFamily="34" charset="0"/>
              <a:buChar char="•"/>
            </a:pPr>
            <a:r>
              <a:rPr lang="en-GB" sz="2400" dirty="0" smtClean="0"/>
              <a:t>The author uses .... to create the effect of.....</a:t>
            </a:r>
          </a:p>
          <a:p>
            <a:pPr>
              <a:buFont typeface="Arial" pitchFamily="34" charset="0"/>
              <a:buChar char="•"/>
            </a:pPr>
            <a:r>
              <a:rPr lang="en-GB" sz="2400" dirty="0" smtClean="0"/>
              <a:t>The reader feels.... when the author.....</a:t>
            </a:r>
          </a:p>
          <a:p>
            <a:pPr>
              <a:buFont typeface="Arial" pitchFamily="34" charset="0"/>
              <a:buChar char="•"/>
            </a:pPr>
            <a:r>
              <a:rPr lang="en-GB" sz="2400" dirty="0" smtClean="0"/>
              <a:t>The author purposely does this to...</a:t>
            </a:r>
          </a:p>
          <a:p>
            <a:pPr>
              <a:buFont typeface="Arial" pitchFamily="34" charset="0"/>
              <a:buChar char="•"/>
            </a:pPr>
            <a:r>
              <a:rPr lang="en-GB" sz="2400" dirty="0" smtClean="0"/>
              <a:t>It fools the reader into thinking that....</a:t>
            </a:r>
          </a:p>
          <a:p>
            <a:pPr>
              <a:buFont typeface="Arial" pitchFamily="34" charset="0"/>
              <a:buChar char="•"/>
            </a:pPr>
            <a:r>
              <a:rPr lang="en-GB" sz="2400" dirty="0" err="1" smtClean="0"/>
              <a:t>Dombey</a:t>
            </a:r>
            <a:r>
              <a:rPr lang="en-GB" sz="2400" dirty="0" smtClean="0"/>
              <a:t> is portrayed as...</a:t>
            </a:r>
          </a:p>
          <a:p>
            <a:endParaRPr lang="en-GB" sz="2400" dirty="0" smtClean="0"/>
          </a:p>
          <a:p>
            <a:endParaRPr lang="en-US"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smtClean="0"/>
              <a:t>Spelling Test</a:t>
            </a:r>
            <a:endParaRPr lang="en-GB" u="sng" dirty="0"/>
          </a:p>
        </p:txBody>
      </p:sp>
      <p:sp>
        <p:nvSpPr>
          <p:cNvPr id="3" name="Content Placeholder 2"/>
          <p:cNvSpPr>
            <a:spLocks noGrp="1"/>
          </p:cNvSpPr>
          <p:nvPr>
            <p:ph idx="1"/>
          </p:nvPr>
        </p:nvSpPr>
        <p:spPr/>
        <p:txBody>
          <a:bodyPr numCol="2">
            <a:normAutofit fontScale="77500" lnSpcReduction="20000"/>
          </a:bodyPr>
          <a:lstStyle/>
          <a:p>
            <a:pPr marL="514350" indent="-514350">
              <a:buFont typeface="+mj-lt"/>
              <a:buAutoNum type="arabicPeriod"/>
            </a:pPr>
            <a:r>
              <a:rPr lang="en-GB" dirty="0" smtClean="0"/>
              <a:t>Author</a:t>
            </a:r>
          </a:p>
          <a:p>
            <a:pPr marL="514350" indent="-514350">
              <a:buFont typeface="+mj-lt"/>
              <a:buAutoNum type="arabicPeriod"/>
            </a:pPr>
            <a:r>
              <a:rPr lang="en-GB" dirty="0" smtClean="0"/>
              <a:t>Complicated</a:t>
            </a:r>
          </a:p>
          <a:p>
            <a:pPr marL="514350" indent="-514350">
              <a:buFont typeface="+mj-lt"/>
              <a:buAutoNum type="arabicPeriod"/>
            </a:pPr>
            <a:r>
              <a:rPr lang="en-GB" dirty="0" smtClean="0"/>
              <a:t>Analysis</a:t>
            </a:r>
          </a:p>
          <a:p>
            <a:pPr marL="514350" indent="-514350">
              <a:buFont typeface="+mj-lt"/>
              <a:buAutoNum type="arabicPeriod"/>
            </a:pPr>
            <a:r>
              <a:rPr lang="en-GB" dirty="0" smtClean="0"/>
              <a:t>Although</a:t>
            </a:r>
          </a:p>
          <a:p>
            <a:pPr marL="514350" indent="-514350">
              <a:buFont typeface="+mj-lt"/>
              <a:buAutoNum type="arabicPeriod"/>
            </a:pPr>
            <a:r>
              <a:rPr lang="en-GB" dirty="0" smtClean="0"/>
              <a:t>convince</a:t>
            </a:r>
          </a:p>
          <a:p>
            <a:pPr marL="514350" indent="-514350">
              <a:buFont typeface="+mj-lt"/>
              <a:buAutoNum type="arabicPeriod"/>
            </a:pPr>
            <a:r>
              <a:rPr lang="en-GB" dirty="0" smtClean="0"/>
              <a:t>Dissuade  </a:t>
            </a:r>
          </a:p>
          <a:p>
            <a:pPr marL="514350" indent="-514350">
              <a:buFont typeface="+mj-lt"/>
              <a:buAutoNum type="arabicPeriod"/>
            </a:pPr>
            <a:r>
              <a:rPr lang="en-GB" dirty="0" smtClean="0"/>
              <a:t>Emotive</a:t>
            </a:r>
          </a:p>
          <a:p>
            <a:pPr marL="514350" indent="-514350">
              <a:buFont typeface="+mj-lt"/>
              <a:buAutoNum type="arabicPeriod"/>
            </a:pPr>
            <a:r>
              <a:rPr lang="en-GB" dirty="0" smtClean="0"/>
              <a:t>Comprehension </a:t>
            </a:r>
          </a:p>
          <a:p>
            <a:pPr marL="514350" indent="-514350">
              <a:buFont typeface="+mj-lt"/>
              <a:buAutoNum type="arabicPeriod"/>
            </a:pPr>
            <a:r>
              <a:rPr lang="en-GB" dirty="0" smtClean="0"/>
              <a:t>Protagonist</a:t>
            </a:r>
          </a:p>
          <a:p>
            <a:pPr marL="514350" indent="-514350">
              <a:buFont typeface="+mj-lt"/>
              <a:buAutoNum type="arabicPeriod"/>
            </a:pPr>
            <a:r>
              <a:rPr lang="en-GB" dirty="0" smtClean="0"/>
              <a:t>Atmosphere</a:t>
            </a:r>
          </a:p>
          <a:p>
            <a:pPr marL="514350" indent="-514350">
              <a:buFont typeface="+mj-lt"/>
              <a:buAutoNum type="arabicPeriod"/>
            </a:pPr>
            <a:r>
              <a:rPr lang="en-GB" dirty="0" smtClean="0"/>
              <a:t>Application  </a:t>
            </a:r>
          </a:p>
          <a:p>
            <a:pPr marL="514350" indent="-514350">
              <a:buFont typeface="+mj-lt"/>
              <a:buAutoNum type="arabicPeriod"/>
            </a:pPr>
            <a:r>
              <a:rPr lang="en-GB" dirty="0" smtClean="0"/>
              <a:t>Language</a:t>
            </a:r>
          </a:p>
          <a:p>
            <a:pPr marL="514350" indent="-514350">
              <a:buFont typeface="+mj-lt"/>
              <a:buAutoNum type="arabicPeriod"/>
            </a:pPr>
            <a:r>
              <a:rPr lang="en-GB" dirty="0" smtClean="0"/>
              <a:t> Concur </a:t>
            </a:r>
          </a:p>
          <a:p>
            <a:pPr marL="514350" indent="-514350">
              <a:buFont typeface="+mj-lt"/>
              <a:buAutoNum type="arabicPeriod"/>
            </a:pPr>
            <a:r>
              <a:rPr lang="en-GB" dirty="0" smtClean="0"/>
              <a:t>Onomatopoeia </a:t>
            </a:r>
          </a:p>
          <a:p>
            <a:pPr marL="514350" indent="-514350">
              <a:buFont typeface="+mj-lt"/>
              <a:buAutoNum type="arabicPeriod"/>
            </a:pPr>
            <a:r>
              <a:rPr lang="en-GB" dirty="0" smtClean="0"/>
              <a:t>Explanation</a:t>
            </a:r>
          </a:p>
          <a:p>
            <a:pPr marL="514350" indent="-514350">
              <a:buFont typeface="+mj-lt"/>
              <a:buAutoNum type="arabicPeriod"/>
            </a:pPr>
            <a:r>
              <a:rPr lang="en-GB" dirty="0" smtClean="0"/>
              <a:t>Disjointed </a:t>
            </a:r>
          </a:p>
          <a:p>
            <a:pPr marL="514350" indent="-514350">
              <a:buFont typeface="+mj-lt"/>
              <a:buAutoNum type="arabicPeriod"/>
            </a:pPr>
            <a:r>
              <a:rPr lang="en-GB" dirty="0" smtClean="0"/>
              <a:t>Alternatively</a:t>
            </a:r>
          </a:p>
          <a:p>
            <a:pPr marL="514350" indent="-514350">
              <a:buFont typeface="+mj-lt"/>
              <a:buAutoNum type="arabicPeriod"/>
            </a:pPr>
            <a:r>
              <a:rPr lang="en-GB" dirty="0" smtClean="0"/>
              <a:t>Correspondingly</a:t>
            </a:r>
          </a:p>
          <a:p>
            <a:pPr marL="514350" indent="-514350">
              <a:buFont typeface="+mj-lt"/>
              <a:buAutoNum type="arabicPeriod"/>
            </a:pPr>
            <a:r>
              <a:rPr lang="en-GB" dirty="0" smtClean="0"/>
              <a:t>Retrospectively</a:t>
            </a:r>
          </a:p>
          <a:p>
            <a:pPr marL="514350" indent="-514350">
              <a:buFont typeface="+mj-lt"/>
              <a:buAutoNum type="arabicPeriod"/>
            </a:pPr>
            <a:r>
              <a:rPr lang="en-GB" dirty="0" smtClean="0"/>
              <a:t>Collaboratively</a:t>
            </a:r>
          </a:p>
          <a:p>
            <a:pPr marL="514350" indent="-514350">
              <a:buFont typeface="+mj-lt"/>
              <a:buAutoNum type="arabicPeriod"/>
            </a:pPr>
            <a:endParaRPr lang="en-GB" dirty="0"/>
          </a:p>
        </p:txBody>
      </p:sp>
    </p:spTree>
    <p:extLst>
      <p:ext uri="{BB962C8B-B14F-4D97-AF65-F5344CB8AC3E}">
        <p14:creationId xmlns:p14="http://schemas.microsoft.com/office/powerpoint/2010/main" val="8447857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3175" y="0"/>
            <a:ext cx="9144000" cy="862013"/>
          </a:xfrm>
          <a:prstGeom prst="rect">
            <a:avLst/>
          </a:prstGeom>
          <a:noFill/>
          <a:ln>
            <a:noFill/>
          </a:ln>
          <a:effectLs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auto" hangingPunct="1">
              <a:spcBef>
                <a:spcPct val="50000"/>
              </a:spcBef>
              <a:spcAft>
                <a:spcPts val="0"/>
              </a:spcAft>
              <a:defRPr/>
            </a:pPr>
            <a:r>
              <a:rPr lang="en-GB" sz="3200" b="1" u="sng" dirty="0" smtClean="0">
                <a:effectLst>
                  <a:outerShdw blurRad="38100" dist="38100" dir="2700000" algn="tl">
                    <a:srgbClr val="000000">
                      <a:alpha val="43137"/>
                    </a:srgbClr>
                  </a:outerShdw>
                </a:effectLst>
                <a:latin typeface="Comic Sans MS" pitchFamily="66" charset="0"/>
                <a:cs typeface="+mn-cs"/>
              </a:rPr>
              <a:t>Quotations</a:t>
            </a:r>
            <a:endParaRPr lang="en-GB" sz="3200" b="1" u="sng" dirty="0">
              <a:effectLst>
                <a:outerShdw blurRad="38100" dist="38100" dir="2700000" algn="tl">
                  <a:srgbClr val="000000">
                    <a:alpha val="43137"/>
                  </a:srgbClr>
                </a:outerShdw>
              </a:effectLst>
              <a:latin typeface="Comic Sans MS" pitchFamily="66" charset="0"/>
              <a:cs typeface="+mn-cs"/>
            </a:endParaRPr>
          </a:p>
          <a:p>
            <a:pPr algn="ctr" eaLnBrk="1" fontAlgn="auto" hangingPunct="1">
              <a:spcBef>
                <a:spcPct val="50000"/>
              </a:spcBef>
              <a:spcAft>
                <a:spcPts val="0"/>
              </a:spcAft>
              <a:defRPr/>
            </a:pPr>
            <a:endParaRPr lang="en-GB" sz="1200" dirty="0">
              <a:latin typeface="Comic Sans MS" pitchFamily="66" charset="0"/>
              <a:cs typeface="+mn-cs"/>
            </a:endParaRPr>
          </a:p>
        </p:txBody>
      </p:sp>
      <p:sp>
        <p:nvSpPr>
          <p:cNvPr id="3" name="AutoShape 11"/>
          <p:cNvSpPr>
            <a:spLocks noChangeArrowheads="1"/>
          </p:cNvSpPr>
          <p:nvPr/>
        </p:nvSpPr>
        <p:spPr bwMode="auto">
          <a:xfrm>
            <a:off x="301625" y="587375"/>
            <a:ext cx="8496300" cy="1150938"/>
          </a:xfrm>
          <a:prstGeom prst="roundRect">
            <a:avLst>
              <a:gd name="adj" fmla="val 16667"/>
            </a:avLst>
          </a:prstGeom>
          <a:solidFill>
            <a:srgbClr val="7030A0">
              <a:alpha val="70000"/>
            </a:srgbClr>
          </a:solidFill>
          <a:ln w="25400">
            <a:solidFill>
              <a:schemeClr val="tx1"/>
            </a:solidFill>
            <a:round/>
            <a:headEnd/>
            <a:tailEnd/>
          </a:ln>
          <a:effectLst/>
          <a:extLst/>
        </p:spPr>
        <p:txBody>
          <a:bodyPr wrap="none" anchor="ctr"/>
          <a:lstStyle/>
          <a:p>
            <a:pPr algn="ctr" fontAlgn="auto">
              <a:spcBef>
                <a:spcPts val="0"/>
              </a:spcBef>
              <a:spcAft>
                <a:spcPts val="0"/>
              </a:spcAft>
              <a:defRPr/>
            </a:pPr>
            <a:r>
              <a:rPr lang="en-GB" sz="2200" b="1" dirty="0">
                <a:solidFill>
                  <a:srgbClr val="FF0000"/>
                </a:solidFill>
                <a:effectLst>
                  <a:outerShdw blurRad="38100" dist="38100" dir="2700000" algn="tl">
                    <a:srgbClr val="000000">
                      <a:alpha val="43137"/>
                    </a:srgbClr>
                  </a:outerShdw>
                </a:effectLst>
                <a:latin typeface="Comic Sans MS" pitchFamily="66" charset="0"/>
              </a:rPr>
              <a:t>TASK</a:t>
            </a:r>
            <a:r>
              <a:rPr lang="en-GB" sz="2200" b="1" dirty="0">
                <a:latin typeface="Comic Sans MS" pitchFamily="66" charset="0"/>
              </a:rPr>
              <a:t>: Look at the two different quotations from ‘Boy’. </a:t>
            </a:r>
          </a:p>
          <a:p>
            <a:pPr algn="ctr" fontAlgn="auto">
              <a:spcBef>
                <a:spcPts val="0"/>
              </a:spcBef>
              <a:spcAft>
                <a:spcPts val="0"/>
              </a:spcAft>
              <a:defRPr/>
            </a:pPr>
            <a:r>
              <a:rPr lang="en-GB" sz="2200" b="1" dirty="0">
                <a:latin typeface="Comic Sans MS" pitchFamily="66" charset="0"/>
              </a:rPr>
              <a:t>Which quotations is the best? Which is not as good? Why?</a:t>
            </a:r>
          </a:p>
        </p:txBody>
      </p:sp>
      <p:sp>
        <p:nvSpPr>
          <p:cNvPr id="48131" name="AutoShape 1027"/>
          <p:cNvSpPr>
            <a:spLocks noChangeArrowheads="1"/>
          </p:cNvSpPr>
          <p:nvPr/>
        </p:nvSpPr>
        <p:spPr bwMode="auto">
          <a:xfrm>
            <a:off x="2268538" y="1989138"/>
            <a:ext cx="6543675" cy="1511300"/>
          </a:xfrm>
          <a:prstGeom prst="wedgeRoundRectCallout">
            <a:avLst>
              <a:gd name="adj1" fmla="val 23"/>
              <a:gd name="adj2" fmla="val 79097"/>
              <a:gd name="adj3" fmla="val 16667"/>
            </a:avLst>
          </a:prstGeom>
          <a:gradFill rotWithShape="1">
            <a:gsLst>
              <a:gs pos="0">
                <a:srgbClr val="00B0F0"/>
              </a:gs>
              <a:gs pos="100000">
                <a:schemeClr val="bg1"/>
              </a:gs>
            </a:gsLst>
            <a:lin ang="5400000" scaled="1"/>
          </a:gradFill>
          <a:ln w="25400">
            <a:solidFill>
              <a:schemeClr val="tx1"/>
            </a:solidFill>
            <a:miter lim="800000"/>
            <a:headEnd/>
            <a:tailEnd/>
          </a:ln>
        </p:spPr>
        <p:txBody>
          <a:bodyPr/>
          <a:lstStyle/>
          <a:p>
            <a:pPr algn="ctr">
              <a:spcBef>
                <a:spcPct val="50000"/>
              </a:spcBef>
            </a:pPr>
            <a:r>
              <a:rPr lang="en-GB" sz="4400" dirty="0" smtClean="0">
                <a:latin typeface="Comic Sans MS" pitchFamily="66" charset="0"/>
              </a:rPr>
              <a:t>What had I to fear?</a:t>
            </a:r>
            <a:endParaRPr lang="en-GB" sz="4400" dirty="0">
              <a:latin typeface="Comic Sans MS" pitchFamily="66" charset="0"/>
            </a:endParaRPr>
          </a:p>
        </p:txBody>
      </p:sp>
      <p:sp>
        <p:nvSpPr>
          <p:cNvPr id="48132" name="AutoShape 1027"/>
          <p:cNvSpPr>
            <a:spLocks noChangeArrowheads="1"/>
          </p:cNvSpPr>
          <p:nvPr/>
        </p:nvSpPr>
        <p:spPr bwMode="auto">
          <a:xfrm>
            <a:off x="323850" y="4076700"/>
            <a:ext cx="8496300" cy="1944688"/>
          </a:xfrm>
          <a:prstGeom prst="wedgeRoundRectCallout">
            <a:avLst>
              <a:gd name="adj1" fmla="val -7829"/>
              <a:gd name="adj2" fmla="val 80287"/>
              <a:gd name="adj3" fmla="val 16667"/>
            </a:avLst>
          </a:prstGeom>
          <a:gradFill rotWithShape="1">
            <a:gsLst>
              <a:gs pos="0">
                <a:srgbClr val="00B0F0"/>
              </a:gs>
              <a:gs pos="100000">
                <a:schemeClr val="bg1"/>
              </a:gs>
            </a:gsLst>
            <a:lin ang="5400000" scaled="1"/>
          </a:gradFill>
          <a:ln w="25400">
            <a:solidFill>
              <a:schemeClr val="tx1"/>
            </a:solidFill>
            <a:miter lim="800000"/>
            <a:headEnd/>
            <a:tailEnd/>
          </a:ln>
        </p:spPr>
        <p:txBody>
          <a:bodyPr/>
          <a:lstStyle/>
          <a:p>
            <a:pPr algn="ctr">
              <a:spcBef>
                <a:spcPct val="50000"/>
              </a:spcBef>
            </a:pPr>
            <a:r>
              <a:rPr lang="en-GB" sz="2300" dirty="0" smtClean="0">
                <a:latin typeface="Comic Sans MS" pitchFamily="66" charset="0"/>
              </a:rPr>
              <a:t>What had I to fear? I bade the gentlemen welcome. The shriek, I said was my own in a dream. The old man, I mentioned was absent in the country. I took my visitors all over the house. I bade them search – search well.</a:t>
            </a:r>
            <a:endParaRPr lang="en-GB" sz="2300" dirty="0">
              <a:latin typeface="Comic Sans MS" pitchFamily="66" charset="0"/>
            </a:endParaRPr>
          </a:p>
        </p:txBody>
      </p:sp>
    </p:spTree>
    <p:extLst>
      <p:ext uri="{BB962C8B-B14F-4D97-AF65-F5344CB8AC3E}">
        <p14:creationId xmlns:p14="http://schemas.microsoft.com/office/powerpoint/2010/main" val="9087836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3175" y="0"/>
            <a:ext cx="9144000" cy="862013"/>
          </a:xfrm>
          <a:prstGeom prst="rect">
            <a:avLst/>
          </a:prstGeom>
          <a:noFill/>
          <a:ln>
            <a:noFill/>
          </a:ln>
          <a:effectLs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auto" hangingPunct="1">
              <a:spcBef>
                <a:spcPct val="50000"/>
              </a:spcBef>
              <a:spcAft>
                <a:spcPts val="0"/>
              </a:spcAft>
              <a:defRPr/>
            </a:pPr>
            <a:r>
              <a:rPr lang="en-GB" sz="3200" b="1" u="sng" dirty="0" smtClean="0">
                <a:effectLst>
                  <a:outerShdw blurRad="38100" dist="38100" dir="2700000" algn="tl">
                    <a:srgbClr val="000000">
                      <a:alpha val="43137"/>
                    </a:srgbClr>
                  </a:outerShdw>
                </a:effectLst>
                <a:latin typeface="Comic Sans MS" pitchFamily="66" charset="0"/>
                <a:cs typeface="+mn-cs"/>
              </a:rPr>
              <a:t>Quotations</a:t>
            </a:r>
            <a:endParaRPr lang="en-GB" sz="3200" b="1" u="sng" dirty="0">
              <a:effectLst>
                <a:outerShdw blurRad="38100" dist="38100" dir="2700000" algn="tl">
                  <a:srgbClr val="000000">
                    <a:alpha val="43137"/>
                  </a:srgbClr>
                </a:outerShdw>
              </a:effectLst>
              <a:latin typeface="Comic Sans MS" pitchFamily="66" charset="0"/>
              <a:cs typeface="+mn-cs"/>
            </a:endParaRPr>
          </a:p>
          <a:p>
            <a:pPr algn="ctr" eaLnBrk="1" fontAlgn="auto" hangingPunct="1">
              <a:spcBef>
                <a:spcPct val="50000"/>
              </a:spcBef>
              <a:spcAft>
                <a:spcPts val="0"/>
              </a:spcAft>
              <a:defRPr/>
            </a:pPr>
            <a:endParaRPr lang="en-GB" sz="1200" dirty="0">
              <a:latin typeface="Comic Sans MS" pitchFamily="66" charset="0"/>
              <a:cs typeface="+mn-cs"/>
            </a:endParaRPr>
          </a:p>
        </p:txBody>
      </p:sp>
      <p:sp>
        <p:nvSpPr>
          <p:cNvPr id="3" name="AutoShape 11"/>
          <p:cNvSpPr>
            <a:spLocks noChangeArrowheads="1"/>
          </p:cNvSpPr>
          <p:nvPr/>
        </p:nvSpPr>
        <p:spPr bwMode="auto">
          <a:xfrm>
            <a:off x="301625" y="587375"/>
            <a:ext cx="8496300" cy="1150938"/>
          </a:xfrm>
          <a:prstGeom prst="roundRect">
            <a:avLst>
              <a:gd name="adj" fmla="val 16667"/>
            </a:avLst>
          </a:prstGeom>
          <a:solidFill>
            <a:srgbClr val="7030A0">
              <a:alpha val="70000"/>
            </a:srgbClr>
          </a:solidFill>
          <a:ln w="25400">
            <a:solidFill>
              <a:schemeClr val="tx1"/>
            </a:solidFill>
            <a:round/>
            <a:headEnd/>
            <a:tailEnd/>
          </a:ln>
          <a:effectLst/>
          <a:extLst/>
        </p:spPr>
        <p:txBody>
          <a:bodyPr wrap="none" anchor="ctr"/>
          <a:lstStyle/>
          <a:p>
            <a:pPr algn="ctr" fontAlgn="auto">
              <a:spcBef>
                <a:spcPts val="0"/>
              </a:spcBef>
              <a:spcAft>
                <a:spcPts val="0"/>
              </a:spcAft>
              <a:defRPr/>
            </a:pPr>
            <a:r>
              <a:rPr lang="en-GB" sz="2200" b="1" dirty="0">
                <a:solidFill>
                  <a:srgbClr val="FF0000"/>
                </a:solidFill>
                <a:effectLst>
                  <a:outerShdw blurRad="38100" dist="38100" dir="2700000" algn="tl">
                    <a:srgbClr val="000000">
                      <a:alpha val="43137"/>
                    </a:srgbClr>
                  </a:outerShdw>
                </a:effectLst>
                <a:latin typeface="Comic Sans MS" pitchFamily="66" charset="0"/>
              </a:rPr>
              <a:t>TASK</a:t>
            </a:r>
            <a:r>
              <a:rPr lang="en-GB" sz="2200" b="1" dirty="0">
                <a:latin typeface="Comic Sans MS" pitchFamily="66" charset="0"/>
              </a:rPr>
              <a:t>: Look at the two different quotations from ‘Boy’. </a:t>
            </a:r>
          </a:p>
          <a:p>
            <a:pPr algn="ctr" fontAlgn="auto">
              <a:spcBef>
                <a:spcPts val="0"/>
              </a:spcBef>
              <a:spcAft>
                <a:spcPts val="0"/>
              </a:spcAft>
              <a:defRPr/>
            </a:pPr>
            <a:r>
              <a:rPr lang="en-GB" sz="2200" b="1" dirty="0">
                <a:latin typeface="Comic Sans MS" pitchFamily="66" charset="0"/>
              </a:rPr>
              <a:t>Which quotations is the best? Which is not as good? Why?</a:t>
            </a:r>
          </a:p>
        </p:txBody>
      </p:sp>
      <p:sp>
        <p:nvSpPr>
          <p:cNvPr id="48131" name="AutoShape 1027"/>
          <p:cNvSpPr>
            <a:spLocks noChangeArrowheads="1"/>
          </p:cNvSpPr>
          <p:nvPr/>
        </p:nvSpPr>
        <p:spPr bwMode="auto">
          <a:xfrm>
            <a:off x="2268538" y="1989138"/>
            <a:ext cx="6543675" cy="1511300"/>
          </a:xfrm>
          <a:prstGeom prst="wedgeRoundRectCallout">
            <a:avLst>
              <a:gd name="adj1" fmla="val 23"/>
              <a:gd name="adj2" fmla="val 79097"/>
              <a:gd name="adj3" fmla="val 16667"/>
            </a:avLst>
          </a:prstGeom>
          <a:gradFill rotWithShape="1">
            <a:gsLst>
              <a:gs pos="0">
                <a:srgbClr val="00B0F0"/>
              </a:gs>
              <a:gs pos="100000">
                <a:schemeClr val="bg1"/>
              </a:gs>
            </a:gsLst>
            <a:lin ang="5400000" scaled="1"/>
          </a:gradFill>
          <a:ln w="25400">
            <a:solidFill>
              <a:schemeClr val="tx1"/>
            </a:solidFill>
            <a:miter lim="800000"/>
            <a:headEnd/>
            <a:tailEnd/>
          </a:ln>
        </p:spPr>
        <p:txBody>
          <a:bodyPr/>
          <a:lstStyle/>
          <a:p>
            <a:pPr algn="ctr">
              <a:spcBef>
                <a:spcPct val="50000"/>
              </a:spcBef>
            </a:pPr>
            <a:r>
              <a:rPr lang="en-GB" sz="4400" dirty="0" smtClean="0">
                <a:latin typeface="Comic Sans MS" pitchFamily="66" charset="0"/>
              </a:rPr>
              <a:t>What had I to fear?</a:t>
            </a:r>
            <a:endParaRPr lang="en-GB" sz="4400" dirty="0">
              <a:latin typeface="Comic Sans MS" pitchFamily="66" charset="0"/>
            </a:endParaRPr>
          </a:p>
        </p:txBody>
      </p:sp>
      <p:sp>
        <p:nvSpPr>
          <p:cNvPr id="48132" name="AutoShape 1027"/>
          <p:cNvSpPr>
            <a:spLocks noChangeArrowheads="1"/>
          </p:cNvSpPr>
          <p:nvPr/>
        </p:nvSpPr>
        <p:spPr bwMode="auto">
          <a:xfrm>
            <a:off x="1763688" y="4076700"/>
            <a:ext cx="7056462" cy="1944688"/>
          </a:xfrm>
          <a:prstGeom prst="wedgeRoundRectCallout">
            <a:avLst>
              <a:gd name="adj1" fmla="val -7829"/>
              <a:gd name="adj2" fmla="val 80287"/>
              <a:gd name="adj3" fmla="val 16667"/>
            </a:avLst>
          </a:prstGeom>
          <a:gradFill rotWithShape="1">
            <a:gsLst>
              <a:gs pos="0">
                <a:srgbClr val="00B0F0"/>
              </a:gs>
              <a:gs pos="100000">
                <a:schemeClr val="bg1"/>
              </a:gs>
            </a:gsLst>
            <a:lin ang="5400000" scaled="1"/>
          </a:gradFill>
          <a:ln w="25400">
            <a:solidFill>
              <a:schemeClr val="tx1"/>
            </a:solidFill>
            <a:miter lim="800000"/>
            <a:headEnd/>
            <a:tailEnd/>
          </a:ln>
        </p:spPr>
        <p:txBody>
          <a:bodyPr/>
          <a:lstStyle/>
          <a:p>
            <a:pPr algn="ctr">
              <a:spcBef>
                <a:spcPct val="50000"/>
              </a:spcBef>
            </a:pPr>
            <a:r>
              <a:rPr lang="en-GB" sz="2300" dirty="0" smtClean="0">
                <a:latin typeface="Comic Sans MS" pitchFamily="66" charset="0"/>
              </a:rPr>
              <a:t>What had I to fear? I bade the gentlemen welcome. The shriek, I said was my own in a dream. The old man, I mentioned was absent in the country. I took my visitors all over the house. I bade them search – search well.</a:t>
            </a:r>
            <a:endParaRPr lang="en-GB" sz="2300" dirty="0">
              <a:latin typeface="Comic Sans MS" pitchFamily="66" charset="0"/>
            </a:endParaRPr>
          </a:p>
        </p:txBody>
      </p:sp>
      <p:pic>
        <p:nvPicPr>
          <p:cNvPr id="6" name="Picture 11" descr="Ryan_Taylor_Green_Tick"/>
          <p:cNvPicPr>
            <a:picLocks noChangeAspect="1" noChangeArrowheads="1"/>
          </p:cNvPicPr>
          <p:nvPr/>
        </p:nvPicPr>
        <p:blipFill>
          <a:blip r:embed="rId2" cstate="print"/>
          <a:srcRect/>
          <a:stretch>
            <a:fillRect/>
          </a:stretch>
        </p:blipFill>
        <p:spPr bwMode="auto">
          <a:xfrm>
            <a:off x="1547664" y="1052736"/>
            <a:ext cx="2316163" cy="2663825"/>
          </a:xfrm>
          <a:prstGeom prst="rect">
            <a:avLst/>
          </a:prstGeom>
          <a:noFill/>
          <a:ln w="9525">
            <a:noFill/>
            <a:miter lim="800000"/>
            <a:headEnd/>
            <a:tailEnd/>
          </a:ln>
        </p:spPr>
      </p:pic>
      <p:pic>
        <p:nvPicPr>
          <p:cNvPr id="7" name="Picture 13" descr="1206557186603844069mcol_cross">
            <a:hlinkClick r:id="rId3"/>
          </p:cNvPr>
          <p:cNvPicPr>
            <a:picLocks noChangeAspect="1" noChangeArrowheads="1"/>
          </p:cNvPicPr>
          <p:nvPr/>
        </p:nvPicPr>
        <p:blipFill>
          <a:blip r:embed="rId4" cstate="print">
            <a:clrChange>
              <a:clrFrom>
                <a:srgbClr val="FEFEFE"/>
              </a:clrFrom>
              <a:clrTo>
                <a:srgbClr val="FEFEFE">
                  <a:alpha val="0"/>
                </a:srgbClr>
              </a:clrTo>
            </a:clrChange>
          </a:blip>
          <a:srcRect/>
          <a:stretch>
            <a:fillRect/>
          </a:stretch>
        </p:blipFill>
        <p:spPr bwMode="auto">
          <a:xfrm>
            <a:off x="611560" y="4581128"/>
            <a:ext cx="1620590" cy="1620590"/>
          </a:xfrm>
          <a:prstGeom prst="rect">
            <a:avLst/>
          </a:prstGeom>
          <a:noFill/>
          <a:ln w="9525">
            <a:noFill/>
            <a:miter lim="800000"/>
            <a:headEnd/>
            <a:tailEnd/>
          </a:ln>
        </p:spPr>
      </p:pic>
    </p:spTree>
    <p:extLst>
      <p:ext uri="{BB962C8B-B14F-4D97-AF65-F5344CB8AC3E}">
        <p14:creationId xmlns:p14="http://schemas.microsoft.com/office/powerpoint/2010/main" val="9087836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765175"/>
            <a:ext cx="9144000" cy="2862322"/>
          </a:xfrm>
          <a:prstGeom prst="rect">
            <a:avLst/>
          </a:prstGeom>
          <a:noFill/>
        </p:spPr>
        <p:txBody>
          <a:bodyPr>
            <a:spAutoFit/>
          </a:bodyPr>
          <a:lstStyle/>
          <a:p>
            <a:pPr algn="ctr">
              <a:defRPr/>
            </a:pPr>
            <a:r>
              <a:rPr lang="en-GB" sz="6000" b="1" dirty="0">
                <a:solidFill>
                  <a:srgbClr val="FF0000"/>
                </a:solidFill>
                <a:effectLst>
                  <a:outerShdw blurRad="38100" dist="38100" dir="2700000" algn="tl">
                    <a:srgbClr val="000000"/>
                  </a:outerShdw>
                </a:effectLst>
                <a:latin typeface="Comic Sans MS" pitchFamily="66" charset="0"/>
              </a:rPr>
              <a:t>Task</a:t>
            </a:r>
            <a:r>
              <a:rPr lang="en-GB" sz="6000" dirty="0">
                <a:latin typeface="Comic Sans MS" pitchFamily="66" charset="0"/>
              </a:rPr>
              <a:t>: </a:t>
            </a:r>
            <a:r>
              <a:rPr lang="en-GB" sz="6000" dirty="0" smtClean="0">
                <a:latin typeface="Comic Sans MS" pitchFamily="66" charset="0"/>
              </a:rPr>
              <a:t>Tell me what is missing from this quotation...</a:t>
            </a:r>
            <a:endParaRPr lang="en-GB" sz="6000" dirty="0">
              <a:latin typeface="Comic Sans MS" pitchFamily="66" charset="0"/>
            </a:endParaRPr>
          </a:p>
        </p:txBody>
      </p:sp>
      <p:sp>
        <p:nvSpPr>
          <p:cNvPr id="3" name="AutoShape 1027"/>
          <p:cNvSpPr>
            <a:spLocks noChangeArrowheads="1"/>
          </p:cNvSpPr>
          <p:nvPr/>
        </p:nvSpPr>
        <p:spPr bwMode="auto">
          <a:xfrm>
            <a:off x="1115616" y="3627497"/>
            <a:ext cx="6543675" cy="1511300"/>
          </a:xfrm>
          <a:prstGeom prst="wedgeRoundRectCallout">
            <a:avLst>
              <a:gd name="adj1" fmla="val 23"/>
              <a:gd name="adj2" fmla="val 79097"/>
              <a:gd name="adj3" fmla="val 16667"/>
            </a:avLst>
          </a:prstGeom>
          <a:gradFill rotWithShape="1">
            <a:gsLst>
              <a:gs pos="0">
                <a:srgbClr val="00B0F0"/>
              </a:gs>
              <a:gs pos="100000">
                <a:schemeClr val="bg1"/>
              </a:gs>
            </a:gsLst>
            <a:lin ang="5400000" scaled="1"/>
          </a:gradFill>
          <a:ln w="25400">
            <a:solidFill>
              <a:schemeClr val="tx1"/>
            </a:solidFill>
            <a:miter lim="800000"/>
            <a:headEnd/>
            <a:tailEnd/>
          </a:ln>
        </p:spPr>
        <p:txBody>
          <a:bodyPr/>
          <a:lstStyle/>
          <a:p>
            <a:pPr algn="ctr">
              <a:spcBef>
                <a:spcPct val="50000"/>
              </a:spcBef>
            </a:pPr>
            <a:r>
              <a:rPr lang="en-GB" sz="4400" dirty="0" smtClean="0">
                <a:latin typeface="Comic Sans MS" pitchFamily="66" charset="0"/>
              </a:rPr>
              <a:t>What had I to fear?</a:t>
            </a:r>
            <a:endParaRPr lang="en-GB" sz="4400" dirty="0">
              <a:latin typeface="Comic Sans MS" pitchFamily="66" charset="0"/>
            </a:endParaRPr>
          </a:p>
        </p:txBody>
      </p:sp>
      <p:sp>
        <p:nvSpPr>
          <p:cNvPr id="4" name="TextBox 3"/>
          <p:cNvSpPr txBox="1"/>
          <p:nvPr/>
        </p:nvSpPr>
        <p:spPr>
          <a:xfrm>
            <a:off x="1259632" y="3501008"/>
            <a:ext cx="936104" cy="1200329"/>
          </a:xfrm>
          <a:prstGeom prst="rect">
            <a:avLst/>
          </a:prstGeom>
          <a:noFill/>
        </p:spPr>
        <p:txBody>
          <a:bodyPr wrap="square" rtlCol="0">
            <a:spAutoFit/>
          </a:bodyPr>
          <a:lstStyle/>
          <a:p>
            <a:r>
              <a:rPr lang="en-GB" sz="7200" dirty="0" smtClean="0"/>
              <a:t>“</a:t>
            </a:r>
            <a:endParaRPr lang="en-GB" sz="7200" dirty="0"/>
          </a:p>
        </p:txBody>
      </p:sp>
      <p:sp>
        <p:nvSpPr>
          <p:cNvPr id="5" name="TextBox 4"/>
          <p:cNvSpPr txBox="1"/>
          <p:nvPr/>
        </p:nvSpPr>
        <p:spPr>
          <a:xfrm>
            <a:off x="6961692" y="3485914"/>
            <a:ext cx="962547" cy="1200329"/>
          </a:xfrm>
          <a:prstGeom prst="rect">
            <a:avLst/>
          </a:prstGeom>
          <a:noFill/>
        </p:spPr>
        <p:txBody>
          <a:bodyPr wrap="square" rtlCol="0">
            <a:spAutoFit/>
          </a:bodyPr>
          <a:lstStyle/>
          <a:p>
            <a:r>
              <a:rPr lang="en-GB" sz="7200" dirty="0" smtClean="0"/>
              <a:t>“</a:t>
            </a:r>
            <a:endParaRPr lang="en-GB" sz="7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ext Box 4"/>
          <p:cNvSpPr txBox="1">
            <a:spLocks noChangeArrowheads="1"/>
          </p:cNvSpPr>
          <p:nvPr/>
        </p:nvSpPr>
        <p:spPr bwMode="auto">
          <a:xfrm>
            <a:off x="0" y="0"/>
            <a:ext cx="9144000" cy="579438"/>
          </a:xfrm>
          <a:prstGeom prst="rect">
            <a:avLst/>
          </a:prstGeom>
          <a:noFill/>
          <a:ln w="9525">
            <a:noFill/>
            <a:miter lim="800000"/>
            <a:headEnd/>
            <a:tailEnd/>
          </a:ln>
        </p:spPr>
        <p:txBody>
          <a:bodyPr>
            <a:spAutoFit/>
          </a:bodyPr>
          <a:lstStyle/>
          <a:p>
            <a:pPr algn="ctr">
              <a:spcBef>
                <a:spcPct val="50000"/>
              </a:spcBef>
            </a:pPr>
            <a:r>
              <a:rPr lang="en-GB" sz="3200" b="1" u="sng" dirty="0">
                <a:latin typeface="Comic Sans MS" pitchFamily="66" charset="0"/>
              </a:rPr>
              <a:t>So…What is </a:t>
            </a:r>
            <a:r>
              <a:rPr lang="en-GB" sz="3200" b="1" u="sng" dirty="0" smtClean="0">
                <a:latin typeface="Comic Sans MS" pitchFamily="66" charset="0"/>
              </a:rPr>
              <a:t>P,E,E?</a:t>
            </a:r>
            <a:endParaRPr lang="en-GB" sz="3200" b="1" u="sng" dirty="0">
              <a:latin typeface="Comic Sans MS" pitchFamily="66" charset="0"/>
            </a:endParaRPr>
          </a:p>
        </p:txBody>
      </p:sp>
      <p:sp>
        <p:nvSpPr>
          <p:cNvPr id="58370" name="AutoShape 6"/>
          <p:cNvSpPr>
            <a:spLocks noChangeArrowheads="1"/>
          </p:cNvSpPr>
          <p:nvPr/>
        </p:nvSpPr>
        <p:spPr bwMode="auto">
          <a:xfrm>
            <a:off x="1258888" y="981075"/>
            <a:ext cx="1219200" cy="1219200"/>
          </a:xfrm>
          <a:prstGeom prst="roundRect">
            <a:avLst>
              <a:gd name="adj" fmla="val 16667"/>
            </a:avLst>
          </a:prstGeom>
          <a:solidFill>
            <a:srgbClr val="FF0000"/>
          </a:solidFill>
          <a:ln w="25400">
            <a:solidFill>
              <a:schemeClr val="tx1"/>
            </a:solidFill>
            <a:round/>
            <a:headEnd/>
            <a:tailEnd/>
          </a:ln>
        </p:spPr>
        <p:txBody>
          <a:bodyPr wrap="none" anchor="ctr"/>
          <a:lstStyle/>
          <a:p>
            <a:pPr algn="ctr"/>
            <a:r>
              <a:rPr lang="en-GB" sz="4200" b="1" dirty="0">
                <a:latin typeface="Comic Sans MS" pitchFamily="66" charset="0"/>
              </a:rPr>
              <a:t>p</a:t>
            </a:r>
          </a:p>
        </p:txBody>
      </p:sp>
      <p:sp>
        <p:nvSpPr>
          <p:cNvPr id="58371" name="AutoShape 7"/>
          <p:cNvSpPr>
            <a:spLocks noChangeArrowheads="1"/>
          </p:cNvSpPr>
          <p:nvPr/>
        </p:nvSpPr>
        <p:spPr bwMode="auto">
          <a:xfrm>
            <a:off x="1258888" y="2852738"/>
            <a:ext cx="1219200" cy="1219200"/>
          </a:xfrm>
          <a:prstGeom prst="roundRect">
            <a:avLst>
              <a:gd name="adj" fmla="val 16667"/>
            </a:avLst>
          </a:prstGeom>
          <a:solidFill>
            <a:srgbClr val="00CCFF"/>
          </a:solidFill>
          <a:ln w="25400">
            <a:solidFill>
              <a:schemeClr val="tx1"/>
            </a:solidFill>
            <a:round/>
            <a:headEnd/>
            <a:tailEnd/>
          </a:ln>
        </p:spPr>
        <p:txBody>
          <a:bodyPr wrap="none" anchor="ctr"/>
          <a:lstStyle/>
          <a:p>
            <a:pPr algn="ctr"/>
            <a:r>
              <a:rPr lang="en-GB" sz="4200" b="1" dirty="0">
                <a:latin typeface="Comic Sans MS" pitchFamily="66" charset="0"/>
              </a:rPr>
              <a:t>e</a:t>
            </a:r>
          </a:p>
        </p:txBody>
      </p:sp>
      <p:sp>
        <p:nvSpPr>
          <p:cNvPr id="58372" name="AutoShape 8"/>
          <p:cNvSpPr>
            <a:spLocks noChangeArrowheads="1"/>
          </p:cNvSpPr>
          <p:nvPr/>
        </p:nvSpPr>
        <p:spPr bwMode="auto">
          <a:xfrm>
            <a:off x="1258888" y="4941888"/>
            <a:ext cx="1219200" cy="1219200"/>
          </a:xfrm>
          <a:prstGeom prst="roundRect">
            <a:avLst>
              <a:gd name="adj" fmla="val 16667"/>
            </a:avLst>
          </a:prstGeom>
          <a:solidFill>
            <a:srgbClr val="00FF00"/>
          </a:solidFill>
          <a:ln w="25400">
            <a:solidFill>
              <a:schemeClr val="tx1"/>
            </a:solidFill>
            <a:round/>
            <a:headEnd/>
            <a:tailEnd/>
          </a:ln>
        </p:spPr>
        <p:txBody>
          <a:bodyPr wrap="none" anchor="ctr"/>
          <a:lstStyle/>
          <a:p>
            <a:pPr algn="ctr"/>
            <a:endParaRPr lang="en-GB" sz="4200" b="1" dirty="0">
              <a:latin typeface="Comic Sans MS" pitchFamily="66" charset="0"/>
            </a:endParaRPr>
          </a:p>
          <a:p>
            <a:pPr algn="ctr"/>
            <a:r>
              <a:rPr lang="en-GB" sz="4200" b="1" dirty="0">
                <a:latin typeface="Comic Sans MS" pitchFamily="66" charset="0"/>
              </a:rPr>
              <a:t>e</a:t>
            </a:r>
          </a:p>
        </p:txBody>
      </p:sp>
      <p:sp>
        <p:nvSpPr>
          <p:cNvPr id="58373" name="AutoShape 9"/>
          <p:cNvSpPr>
            <a:spLocks noChangeArrowheads="1"/>
          </p:cNvSpPr>
          <p:nvPr/>
        </p:nvSpPr>
        <p:spPr bwMode="auto">
          <a:xfrm>
            <a:off x="2916238" y="981075"/>
            <a:ext cx="5688012" cy="1295400"/>
          </a:xfrm>
          <a:prstGeom prst="roundRect">
            <a:avLst>
              <a:gd name="adj" fmla="val 16667"/>
            </a:avLst>
          </a:prstGeom>
          <a:gradFill rotWithShape="0">
            <a:gsLst>
              <a:gs pos="0">
                <a:srgbClr val="FF0000"/>
              </a:gs>
              <a:gs pos="100000">
                <a:srgbClr val="FFFFFF"/>
              </a:gs>
            </a:gsLst>
            <a:lin ang="5400000" scaled="1"/>
          </a:gradFill>
          <a:ln w="25400">
            <a:solidFill>
              <a:schemeClr val="tx1"/>
            </a:solidFill>
            <a:round/>
            <a:headEnd/>
            <a:tailEnd/>
          </a:ln>
        </p:spPr>
        <p:txBody>
          <a:bodyPr wrap="none" anchor="ctr"/>
          <a:lstStyle/>
          <a:p>
            <a:pPr algn="ctr">
              <a:spcBef>
                <a:spcPct val="50000"/>
              </a:spcBef>
            </a:pPr>
            <a:r>
              <a:rPr lang="en-GB" sz="2600">
                <a:latin typeface="Comic Sans MS" pitchFamily="66" charset="0"/>
              </a:rPr>
              <a:t>Start your answer using words </a:t>
            </a:r>
          </a:p>
          <a:p>
            <a:pPr algn="ctr">
              <a:spcBef>
                <a:spcPct val="50000"/>
              </a:spcBef>
            </a:pPr>
            <a:r>
              <a:rPr lang="en-GB" sz="2600">
                <a:latin typeface="Comic Sans MS" pitchFamily="66" charset="0"/>
              </a:rPr>
              <a:t>from the question.</a:t>
            </a:r>
          </a:p>
        </p:txBody>
      </p:sp>
      <p:sp>
        <p:nvSpPr>
          <p:cNvPr id="58374" name="AutoShape 10"/>
          <p:cNvSpPr>
            <a:spLocks noChangeArrowheads="1"/>
          </p:cNvSpPr>
          <p:nvPr/>
        </p:nvSpPr>
        <p:spPr bwMode="auto">
          <a:xfrm>
            <a:off x="2843213" y="2636838"/>
            <a:ext cx="5761037" cy="1657350"/>
          </a:xfrm>
          <a:prstGeom prst="roundRect">
            <a:avLst>
              <a:gd name="adj" fmla="val 16667"/>
            </a:avLst>
          </a:prstGeom>
          <a:gradFill rotWithShape="1">
            <a:gsLst>
              <a:gs pos="0">
                <a:srgbClr val="00CCFF"/>
              </a:gs>
              <a:gs pos="100000">
                <a:srgbClr val="FFFFFF"/>
              </a:gs>
            </a:gsLst>
            <a:lin ang="5400000" scaled="1"/>
          </a:gradFill>
          <a:ln w="25400">
            <a:solidFill>
              <a:schemeClr val="tx1"/>
            </a:solidFill>
            <a:round/>
            <a:headEnd/>
            <a:tailEnd/>
          </a:ln>
        </p:spPr>
        <p:txBody>
          <a:bodyPr wrap="none" anchor="ctr"/>
          <a:lstStyle/>
          <a:p>
            <a:pPr algn="ctr">
              <a:spcBef>
                <a:spcPct val="50000"/>
              </a:spcBef>
            </a:pPr>
            <a:r>
              <a:rPr lang="en-GB" sz="2400">
                <a:latin typeface="Comic Sans MS" pitchFamily="66" charset="0"/>
              </a:rPr>
              <a:t>Add a quotation to show where your</a:t>
            </a:r>
          </a:p>
          <a:p>
            <a:pPr algn="ctr">
              <a:spcBef>
                <a:spcPct val="50000"/>
              </a:spcBef>
            </a:pPr>
            <a:r>
              <a:rPr lang="en-GB" sz="2400">
                <a:latin typeface="Comic Sans MS" pitchFamily="66" charset="0"/>
              </a:rPr>
              <a:t>answer/idea has come from.</a:t>
            </a:r>
          </a:p>
          <a:p>
            <a:pPr algn="ctr">
              <a:spcBef>
                <a:spcPct val="50000"/>
              </a:spcBef>
            </a:pPr>
            <a:r>
              <a:rPr lang="en-GB" sz="2400">
                <a:latin typeface="Comic Sans MS" pitchFamily="66" charset="0"/>
              </a:rPr>
              <a:t>Take it directly from the text.</a:t>
            </a:r>
            <a:endParaRPr lang="en-GB" sz="2400" b="1">
              <a:latin typeface="Comic Sans MS" pitchFamily="66" charset="0"/>
            </a:endParaRPr>
          </a:p>
        </p:txBody>
      </p:sp>
      <p:sp>
        <p:nvSpPr>
          <p:cNvPr id="35851" name="AutoShape 11"/>
          <p:cNvSpPr>
            <a:spLocks noChangeArrowheads="1"/>
          </p:cNvSpPr>
          <p:nvPr/>
        </p:nvSpPr>
        <p:spPr bwMode="auto">
          <a:xfrm>
            <a:off x="2916238" y="4652963"/>
            <a:ext cx="5688012" cy="1944687"/>
          </a:xfrm>
          <a:prstGeom prst="roundRect">
            <a:avLst>
              <a:gd name="adj" fmla="val 16667"/>
            </a:avLst>
          </a:prstGeom>
          <a:gradFill rotWithShape="0">
            <a:gsLst>
              <a:gs pos="0">
                <a:srgbClr val="00FF00"/>
              </a:gs>
              <a:gs pos="100000">
                <a:srgbClr val="FFFFFF"/>
              </a:gs>
            </a:gsLst>
            <a:lin ang="5400000" scaled="1"/>
          </a:gradFill>
          <a:ln w="25400">
            <a:solidFill>
              <a:schemeClr val="tx1"/>
            </a:solidFill>
            <a:round/>
            <a:headEnd/>
            <a:tailEnd/>
          </a:ln>
          <a:effectLst/>
        </p:spPr>
        <p:txBody>
          <a:bodyPr wrap="none" anchor="ctr"/>
          <a:lstStyle/>
          <a:p>
            <a:pPr algn="ctr">
              <a:spcBef>
                <a:spcPct val="50000"/>
              </a:spcBef>
              <a:defRPr/>
            </a:pPr>
            <a:r>
              <a:rPr lang="en-GB" sz="2200">
                <a:latin typeface="Comic Sans MS" pitchFamily="66" charset="0"/>
              </a:rPr>
              <a:t>Explain </a:t>
            </a:r>
            <a:r>
              <a:rPr lang="en-GB" sz="2200" b="1" u="sng">
                <a:effectLst>
                  <a:outerShdw blurRad="38100" dist="38100" dir="2700000" algn="tl">
                    <a:srgbClr val="FFFFFF"/>
                  </a:outerShdw>
                </a:effectLst>
                <a:latin typeface="Comic Sans MS" pitchFamily="66" charset="0"/>
              </a:rPr>
              <a:t>how </a:t>
            </a:r>
            <a:r>
              <a:rPr lang="en-GB" sz="2200">
                <a:latin typeface="Comic Sans MS" pitchFamily="66" charset="0"/>
              </a:rPr>
              <a:t>the words give your answer.</a:t>
            </a:r>
          </a:p>
          <a:p>
            <a:pPr algn="ctr">
              <a:spcBef>
                <a:spcPct val="50000"/>
              </a:spcBef>
              <a:defRPr/>
            </a:pPr>
            <a:r>
              <a:rPr lang="en-GB" sz="2200">
                <a:latin typeface="Comic Sans MS" pitchFamily="66" charset="0"/>
              </a:rPr>
              <a:t>Use words like:</a:t>
            </a:r>
          </a:p>
          <a:p>
            <a:pPr algn="ctr">
              <a:spcBef>
                <a:spcPct val="50000"/>
              </a:spcBef>
              <a:defRPr/>
            </a:pPr>
            <a:r>
              <a:rPr lang="en-GB" sz="2200">
                <a:latin typeface="Comic Sans MS" pitchFamily="66" charset="0"/>
              </a:rPr>
              <a:t>show/suggest/imply/tell us/demonstrate/</a:t>
            </a:r>
          </a:p>
          <a:p>
            <a:pPr algn="ctr">
              <a:spcBef>
                <a:spcPct val="50000"/>
              </a:spcBef>
              <a:defRPr/>
            </a:pPr>
            <a:r>
              <a:rPr lang="en-GB" sz="2200">
                <a:latin typeface="Comic Sans MS" pitchFamily="66" charset="0"/>
              </a:rPr>
              <a:t>highlight/makes us think.</a:t>
            </a:r>
            <a:endParaRPr lang="en-GB" sz="4200" b="1">
              <a:latin typeface="Comic Sans MS" pitchFamily="66" charset="0"/>
            </a:endParaRPr>
          </a:p>
        </p:txBody>
      </p:sp>
      <p:sp>
        <p:nvSpPr>
          <p:cNvPr id="58376" name="AutoShape 12"/>
          <p:cNvSpPr>
            <a:spLocks noChangeArrowheads="1"/>
          </p:cNvSpPr>
          <p:nvPr/>
        </p:nvSpPr>
        <p:spPr bwMode="auto">
          <a:xfrm>
            <a:off x="179388" y="981075"/>
            <a:ext cx="755650" cy="5472113"/>
          </a:xfrm>
          <a:prstGeom prst="downArrow">
            <a:avLst>
              <a:gd name="adj1" fmla="val 31093"/>
              <a:gd name="adj2" fmla="val 154957"/>
            </a:avLst>
          </a:prstGeom>
          <a:solidFill>
            <a:srgbClr val="FFFF00"/>
          </a:solidFill>
          <a:ln w="25400">
            <a:solidFill>
              <a:schemeClr val="tx1"/>
            </a:solidFill>
            <a:miter lim="800000"/>
            <a:headEnd/>
            <a:tailEnd/>
          </a:ln>
        </p:spPr>
        <p:txBody>
          <a:bodyPr wrap="none" anchor="ctr"/>
          <a:lstStyle/>
          <a:p>
            <a:endParaRPr lang="en-GB"/>
          </a:p>
        </p:txBody>
      </p:sp>
    </p:spTree>
    <p:extLst>
      <p:ext uri="{BB962C8B-B14F-4D97-AF65-F5344CB8AC3E}">
        <p14:creationId xmlns:p14="http://schemas.microsoft.com/office/powerpoint/2010/main" val="16779861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3175" y="0"/>
            <a:ext cx="9144000" cy="862013"/>
          </a:xfrm>
          <a:prstGeom prst="rect">
            <a:avLst/>
          </a:prstGeom>
          <a:noFill/>
          <a:ln>
            <a:noFill/>
          </a:ln>
          <a:effectLs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fontAlgn="auto" hangingPunct="1">
              <a:spcBef>
                <a:spcPct val="50000"/>
              </a:spcBef>
              <a:spcAft>
                <a:spcPts val="0"/>
              </a:spcAft>
              <a:defRPr/>
            </a:pPr>
            <a:r>
              <a:rPr lang="en-GB" sz="3200" b="1" u="sng" dirty="0" smtClean="0">
                <a:effectLst>
                  <a:outerShdw blurRad="38100" dist="38100" dir="2700000" algn="tl">
                    <a:srgbClr val="000000">
                      <a:alpha val="43137"/>
                    </a:srgbClr>
                  </a:outerShdw>
                </a:effectLst>
                <a:latin typeface="Comic Sans MS" pitchFamily="66" charset="0"/>
                <a:cs typeface="+mn-cs"/>
              </a:rPr>
              <a:t>Step 2: The Question</a:t>
            </a:r>
            <a:endParaRPr lang="en-GB" sz="3200" b="1" u="sng" dirty="0">
              <a:effectLst>
                <a:outerShdw blurRad="38100" dist="38100" dir="2700000" algn="tl">
                  <a:srgbClr val="000000">
                    <a:alpha val="43137"/>
                  </a:srgbClr>
                </a:outerShdw>
              </a:effectLst>
              <a:latin typeface="Comic Sans MS" pitchFamily="66" charset="0"/>
              <a:cs typeface="+mn-cs"/>
            </a:endParaRPr>
          </a:p>
          <a:p>
            <a:pPr algn="ctr" eaLnBrk="1" fontAlgn="auto" hangingPunct="1">
              <a:spcBef>
                <a:spcPct val="50000"/>
              </a:spcBef>
              <a:spcAft>
                <a:spcPts val="0"/>
              </a:spcAft>
              <a:defRPr/>
            </a:pPr>
            <a:endParaRPr lang="en-GB" sz="1200" dirty="0">
              <a:latin typeface="Comic Sans MS" pitchFamily="66" charset="0"/>
              <a:cs typeface="+mn-cs"/>
            </a:endParaRPr>
          </a:p>
        </p:txBody>
      </p:sp>
      <p:pic>
        <p:nvPicPr>
          <p:cNvPr id="59394" name="Picture 7"/>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50825" y="188913"/>
            <a:ext cx="525463" cy="776287"/>
          </a:xfrm>
          <a:prstGeom prst="rect">
            <a:avLst/>
          </a:prstGeom>
          <a:noFill/>
          <a:ln w="9525">
            <a:noFill/>
            <a:miter lim="800000"/>
            <a:headEnd/>
            <a:tailEnd/>
          </a:ln>
        </p:spPr>
      </p:pic>
      <p:pic>
        <p:nvPicPr>
          <p:cNvPr id="59395"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11188" y="1557338"/>
            <a:ext cx="477837" cy="704850"/>
          </a:xfrm>
          <a:prstGeom prst="rect">
            <a:avLst/>
          </a:prstGeom>
          <a:noFill/>
          <a:ln w="9525">
            <a:noFill/>
            <a:miter lim="800000"/>
            <a:headEnd/>
            <a:tailEnd/>
          </a:ln>
        </p:spPr>
      </p:pic>
      <p:pic>
        <p:nvPicPr>
          <p:cNvPr id="59396" name="Picture 7"/>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8618538" y="0"/>
            <a:ext cx="525462" cy="777875"/>
          </a:xfrm>
          <a:prstGeom prst="rect">
            <a:avLst/>
          </a:prstGeom>
          <a:noFill/>
          <a:ln w="9525">
            <a:noFill/>
            <a:miter lim="800000"/>
            <a:headEnd/>
            <a:tailEnd/>
          </a:ln>
        </p:spPr>
      </p:pic>
      <p:pic>
        <p:nvPicPr>
          <p:cNvPr id="59397" name="Picture 7"/>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619250" y="908050"/>
            <a:ext cx="622300" cy="922338"/>
          </a:xfrm>
          <a:prstGeom prst="rect">
            <a:avLst/>
          </a:prstGeom>
          <a:noFill/>
          <a:ln w="9525">
            <a:noFill/>
            <a:miter lim="800000"/>
            <a:headEnd/>
            <a:tailEnd/>
          </a:ln>
        </p:spPr>
      </p:pic>
      <p:pic>
        <p:nvPicPr>
          <p:cNvPr id="59398" name="Picture 2" descr="http://t3.gstatic.com/images?q=tbn:ANd9GcR3h4CRxGBR3f7qhcGsj4JnChvJC1qJvqcJACYjlh_lQJts7Ru-QByoJmzy1g"/>
          <p:cNvPicPr>
            <a:picLocks noChangeAspect="1" noChangeArrowheads="1"/>
          </p:cNvPicPr>
          <p:nvPr/>
        </p:nvPicPr>
        <p:blipFill>
          <a:blip r:embed="rId5" cstate="print"/>
          <a:srcRect/>
          <a:stretch>
            <a:fillRect/>
          </a:stretch>
        </p:blipFill>
        <p:spPr bwMode="auto">
          <a:xfrm>
            <a:off x="395288" y="2528888"/>
            <a:ext cx="3600450" cy="4084637"/>
          </a:xfrm>
          <a:prstGeom prst="rect">
            <a:avLst/>
          </a:prstGeom>
          <a:noFill/>
          <a:ln w="25400">
            <a:solidFill>
              <a:schemeClr val="tx1"/>
            </a:solidFill>
            <a:miter lim="800000"/>
            <a:headEnd/>
            <a:tailEnd/>
          </a:ln>
        </p:spPr>
      </p:pic>
      <p:pic>
        <p:nvPicPr>
          <p:cNvPr id="59399" name="Picture 13"/>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6588125" y="5805488"/>
            <a:ext cx="527050" cy="777875"/>
          </a:xfrm>
          <a:prstGeom prst="rect">
            <a:avLst/>
          </a:prstGeom>
          <a:noFill/>
          <a:ln w="9525">
            <a:noFill/>
            <a:miter lim="800000"/>
            <a:headEnd/>
            <a:tailEnd/>
          </a:ln>
        </p:spPr>
      </p:pic>
      <p:pic>
        <p:nvPicPr>
          <p:cNvPr id="59400" name="Picture 1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211638" y="4365625"/>
            <a:ext cx="523875" cy="776288"/>
          </a:xfrm>
          <a:prstGeom prst="rect">
            <a:avLst/>
          </a:prstGeom>
          <a:noFill/>
          <a:ln w="9525">
            <a:noFill/>
            <a:miter lim="800000"/>
            <a:headEnd/>
            <a:tailEnd/>
          </a:ln>
        </p:spPr>
      </p:pic>
      <p:pic>
        <p:nvPicPr>
          <p:cNvPr id="59401" name="Picture 15"/>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787900" y="5589588"/>
            <a:ext cx="620713" cy="919162"/>
          </a:xfrm>
          <a:prstGeom prst="rect">
            <a:avLst/>
          </a:prstGeom>
          <a:noFill/>
          <a:ln w="9525">
            <a:noFill/>
            <a:miter lim="800000"/>
            <a:headEnd/>
            <a:tailEnd/>
          </a:ln>
        </p:spPr>
      </p:pic>
      <p:pic>
        <p:nvPicPr>
          <p:cNvPr id="59402" name="Picture 1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5795963" y="4508500"/>
            <a:ext cx="719137" cy="1063625"/>
          </a:xfrm>
          <a:prstGeom prst="rect">
            <a:avLst/>
          </a:prstGeom>
          <a:noFill/>
          <a:ln w="9525">
            <a:noFill/>
            <a:miter lim="800000"/>
            <a:headEnd/>
            <a:tailEnd/>
          </a:ln>
        </p:spPr>
      </p:pic>
      <p:sp>
        <p:nvSpPr>
          <p:cNvPr id="36876" name="AutoShape 1027"/>
          <p:cNvSpPr>
            <a:spLocks noChangeArrowheads="1"/>
          </p:cNvSpPr>
          <p:nvPr/>
        </p:nvSpPr>
        <p:spPr bwMode="auto">
          <a:xfrm>
            <a:off x="4303713" y="765175"/>
            <a:ext cx="4516437" cy="4103985"/>
          </a:xfrm>
          <a:prstGeom prst="wedgeRoundRectCallout">
            <a:avLst>
              <a:gd name="adj1" fmla="val -79124"/>
              <a:gd name="adj2" fmla="val 12314"/>
              <a:gd name="adj3" fmla="val 16667"/>
            </a:avLst>
          </a:prstGeom>
          <a:gradFill rotWithShape="1">
            <a:gsLst>
              <a:gs pos="0">
                <a:srgbClr val="FFCC00"/>
              </a:gs>
              <a:gs pos="100000">
                <a:schemeClr val="bg1"/>
              </a:gs>
            </a:gsLst>
            <a:lin ang="5400000" scaled="1"/>
          </a:gradFill>
          <a:ln w="25400">
            <a:solidFill>
              <a:schemeClr val="tx1"/>
            </a:solidFill>
            <a:miter lim="800000"/>
            <a:headEnd/>
            <a:tailEnd/>
          </a:ln>
        </p:spPr>
        <p:txBody>
          <a:bodyPr/>
          <a:lstStyle/>
          <a:p>
            <a:pPr algn="ctr">
              <a:spcBef>
                <a:spcPct val="50000"/>
              </a:spcBef>
              <a:defRPr/>
            </a:pPr>
            <a:r>
              <a:rPr lang="en-GB" sz="4200" dirty="0" smtClean="0">
                <a:latin typeface="Comic Sans MS" pitchFamily="66" charset="0"/>
              </a:rPr>
              <a:t>How does the writer present Mr. </a:t>
            </a:r>
            <a:r>
              <a:rPr lang="en-GB" sz="4200" dirty="0" err="1" smtClean="0">
                <a:latin typeface="Comic Sans MS" pitchFamily="66" charset="0"/>
              </a:rPr>
              <a:t>Dombey</a:t>
            </a:r>
            <a:r>
              <a:rPr lang="en-GB" sz="4200" dirty="0" smtClean="0">
                <a:latin typeface="Comic Sans MS" pitchFamily="66" charset="0"/>
              </a:rPr>
              <a:t> in the opening pages?</a:t>
            </a:r>
            <a:endParaRPr lang="en-GB" sz="4200" dirty="0">
              <a:latin typeface="Comic Sans MS" pitchFamily="66" charset="0"/>
            </a:endParaRPr>
          </a:p>
        </p:txBody>
      </p:sp>
      <p:pic>
        <p:nvPicPr>
          <p:cNvPr id="59404"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627313" y="1412875"/>
            <a:ext cx="477837" cy="704850"/>
          </a:xfrm>
          <a:prstGeom prst="rect">
            <a:avLst/>
          </a:prstGeom>
          <a:noFill/>
          <a:ln w="9525">
            <a:noFill/>
            <a:miter lim="800000"/>
            <a:headEnd/>
            <a:tailEnd/>
          </a:ln>
        </p:spPr>
      </p:pic>
      <p:pic>
        <p:nvPicPr>
          <p:cNvPr id="59405" name="Picture 7"/>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492500" y="620713"/>
            <a:ext cx="622300" cy="922337"/>
          </a:xfrm>
          <a:prstGeom prst="rect">
            <a:avLst/>
          </a:prstGeom>
          <a:noFill/>
          <a:ln w="9525">
            <a:noFill/>
            <a:miter lim="800000"/>
            <a:headEnd/>
            <a:tailEnd/>
          </a:ln>
        </p:spPr>
      </p:pic>
      <p:pic>
        <p:nvPicPr>
          <p:cNvPr id="59406" name="Picture 7"/>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7308850" y="4581525"/>
            <a:ext cx="622300" cy="922338"/>
          </a:xfrm>
          <a:prstGeom prst="rect">
            <a:avLst/>
          </a:prstGeom>
          <a:noFill/>
          <a:ln w="9525">
            <a:noFill/>
            <a:miter lim="800000"/>
            <a:headEnd/>
            <a:tailEnd/>
          </a:ln>
        </p:spPr>
      </p:pic>
      <p:pic>
        <p:nvPicPr>
          <p:cNvPr id="59407" name="Picture 1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8172450" y="5516563"/>
            <a:ext cx="719138" cy="1063625"/>
          </a:xfrm>
          <a:prstGeom prst="rect">
            <a:avLst/>
          </a:prstGeom>
          <a:noFill/>
          <a:ln w="9525">
            <a:noFill/>
            <a:miter lim="800000"/>
            <a:headEnd/>
            <a:tailEnd/>
          </a:ln>
        </p:spPr>
      </p:pic>
      <p:pic>
        <p:nvPicPr>
          <p:cNvPr id="59408" name="Picture 16"/>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8543925" y="4292600"/>
            <a:ext cx="341313" cy="504825"/>
          </a:xfrm>
          <a:prstGeom prst="rect">
            <a:avLst/>
          </a:prstGeom>
          <a:noFill/>
          <a:ln w="9525">
            <a:noFill/>
            <a:miter lim="800000"/>
            <a:headEnd/>
            <a:tailEnd/>
          </a:ln>
        </p:spPr>
      </p:pic>
      <p:pic>
        <p:nvPicPr>
          <p:cNvPr id="59409" name="Picture 16"/>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5076825" y="4652963"/>
            <a:ext cx="341313" cy="504825"/>
          </a:xfrm>
          <a:prstGeom prst="rect">
            <a:avLst/>
          </a:prstGeom>
          <a:noFill/>
          <a:ln w="9525">
            <a:noFill/>
            <a:miter lim="800000"/>
            <a:headEnd/>
            <a:tailEnd/>
          </a:ln>
        </p:spPr>
      </p:pic>
      <p:pic>
        <p:nvPicPr>
          <p:cNvPr id="59410" name="Picture 16"/>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7164388" y="0"/>
            <a:ext cx="341312" cy="504825"/>
          </a:xfrm>
          <a:prstGeom prst="rect">
            <a:avLst/>
          </a:prstGeom>
          <a:noFill/>
          <a:ln w="9525">
            <a:noFill/>
            <a:miter lim="800000"/>
            <a:headEnd/>
            <a:tailEnd/>
          </a:ln>
        </p:spPr>
      </p:pic>
      <p:pic>
        <p:nvPicPr>
          <p:cNvPr id="59411" name="Picture 16"/>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1042988" y="188913"/>
            <a:ext cx="341312" cy="504825"/>
          </a:xfrm>
          <a:prstGeom prst="rect">
            <a:avLst/>
          </a:prstGeom>
          <a:noFill/>
          <a:ln w="9525">
            <a:noFill/>
            <a:miter lim="800000"/>
            <a:headEnd/>
            <a:tailEnd/>
          </a:ln>
        </p:spPr>
      </p:pic>
      <p:pic>
        <p:nvPicPr>
          <p:cNvPr id="59412" name="Picture 16"/>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3779838" y="1844675"/>
            <a:ext cx="341312" cy="504825"/>
          </a:xfrm>
          <a:prstGeom prst="rect">
            <a:avLst/>
          </a:prstGeom>
          <a:noFill/>
          <a:ln w="9525">
            <a:noFill/>
            <a:miter lim="800000"/>
            <a:headEnd/>
            <a:tailEnd/>
          </a:ln>
        </p:spPr>
      </p:pic>
      <p:pic>
        <p:nvPicPr>
          <p:cNvPr id="59413" name="Picture 16"/>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2700338" y="692150"/>
            <a:ext cx="341312" cy="504825"/>
          </a:xfrm>
          <a:prstGeom prst="rect">
            <a:avLst/>
          </a:prstGeom>
          <a:noFill/>
          <a:ln w="9525">
            <a:noFill/>
            <a:miter lim="800000"/>
            <a:headEnd/>
            <a:tailEnd/>
          </a:ln>
        </p:spPr>
      </p:pic>
      <p:pic>
        <p:nvPicPr>
          <p:cNvPr id="59414" name="Picture 16"/>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7885113" y="0"/>
            <a:ext cx="341312" cy="504825"/>
          </a:xfrm>
          <a:prstGeom prst="rect">
            <a:avLst/>
          </a:prstGeom>
          <a:noFill/>
          <a:ln w="9525">
            <a:noFill/>
            <a:miter lim="800000"/>
            <a:headEnd/>
            <a:tailEnd/>
          </a:ln>
        </p:spPr>
      </p:pic>
      <p:pic>
        <p:nvPicPr>
          <p:cNvPr id="59415" name="Picture 16"/>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0" y="3141663"/>
            <a:ext cx="341313" cy="504825"/>
          </a:xfrm>
          <a:prstGeom prst="rect">
            <a:avLst/>
          </a:prstGeom>
          <a:noFill/>
          <a:ln w="9525">
            <a:noFill/>
            <a:miter lim="800000"/>
            <a:headEnd/>
            <a:tailEnd/>
          </a:ln>
        </p:spPr>
      </p:pic>
      <p:pic>
        <p:nvPicPr>
          <p:cNvPr id="59416" name="Picture 16"/>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0" y="4581525"/>
            <a:ext cx="341313" cy="504825"/>
          </a:xfrm>
          <a:prstGeom prst="rect">
            <a:avLst/>
          </a:prstGeom>
          <a:noFill/>
          <a:ln w="9525">
            <a:noFill/>
            <a:miter lim="800000"/>
            <a:headEnd/>
            <a:tailEnd/>
          </a:ln>
        </p:spPr>
      </p:pic>
      <p:pic>
        <p:nvPicPr>
          <p:cNvPr id="59417" name="Picture 16"/>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0" y="5876925"/>
            <a:ext cx="341313" cy="504825"/>
          </a:xfrm>
          <a:prstGeom prst="rect">
            <a:avLst/>
          </a:prstGeom>
          <a:noFill/>
          <a:ln w="9525">
            <a:noFill/>
            <a:miter lim="800000"/>
            <a:headEnd/>
            <a:tailEnd/>
          </a:ln>
        </p:spPr>
      </p:pic>
      <p:pic>
        <p:nvPicPr>
          <p:cNvPr id="59418" name="Picture 16"/>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4067175" y="6165850"/>
            <a:ext cx="341313" cy="504825"/>
          </a:xfrm>
          <a:prstGeom prst="rect">
            <a:avLst/>
          </a:prstGeom>
          <a:noFill/>
          <a:ln w="9525">
            <a:noFill/>
            <a:miter lim="800000"/>
            <a:headEnd/>
            <a:tailEnd/>
          </a:ln>
        </p:spPr>
      </p:pic>
      <p:pic>
        <p:nvPicPr>
          <p:cNvPr id="59419" name="Picture 16"/>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5795963" y="6021388"/>
            <a:ext cx="341312" cy="504825"/>
          </a:xfrm>
          <a:prstGeom prst="rect">
            <a:avLst/>
          </a:prstGeom>
          <a:noFill/>
          <a:ln w="9525">
            <a:noFill/>
            <a:miter lim="800000"/>
            <a:headEnd/>
            <a:tailEnd/>
          </a:ln>
        </p:spPr>
      </p:pic>
      <p:pic>
        <p:nvPicPr>
          <p:cNvPr id="59420" name="Picture 16"/>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7451725" y="6021388"/>
            <a:ext cx="341313" cy="504825"/>
          </a:xfrm>
          <a:prstGeom prst="rect">
            <a:avLst/>
          </a:prstGeom>
          <a:noFill/>
          <a:ln w="9525">
            <a:noFill/>
            <a:miter lim="800000"/>
            <a:headEnd/>
            <a:tailEnd/>
          </a:ln>
        </p:spPr>
      </p:pic>
      <p:pic>
        <p:nvPicPr>
          <p:cNvPr id="59421" name="Picture 16"/>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6732588" y="4868863"/>
            <a:ext cx="341312" cy="504825"/>
          </a:xfrm>
          <a:prstGeom prst="rect">
            <a:avLst/>
          </a:prstGeom>
          <a:noFill/>
          <a:ln w="9525">
            <a:noFill/>
            <a:miter lim="800000"/>
            <a:headEnd/>
            <a:tailEnd/>
          </a:ln>
        </p:spPr>
      </p:pic>
    </p:spTree>
    <p:extLst>
      <p:ext uri="{BB962C8B-B14F-4D97-AF65-F5344CB8AC3E}">
        <p14:creationId xmlns:p14="http://schemas.microsoft.com/office/powerpoint/2010/main" val="42011980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765175"/>
            <a:ext cx="9144000" cy="4664075"/>
          </a:xfrm>
          <a:prstGeom prst="rect">
            <a:avLst/>
          </a:prstGeom>
          <a:noFill/>
        </p:spPr>
        <p:txBody>
          <a:bodyPr>
            <a:spAutoFit/>
          </a:bodyPr>
          <a:lstStyle/>
          <a:p>
            <a:pPr algn="ctr">
              <a:defRPr/>
            </a:pPr>
            <a:r>
              <a:rPr lang="en-GB" sz="6000" b="1" dirty="0">
                <a:solidFill>
                  <a:srgbClr val="FF0000"/>
                </a:solidFill>
                <a:effectLst>
                  <a:outerShdw blurRad="38100" dist="38100" dir="2700000" algn="tl">
                    <a:srgbClr val="000000"/>
                  </a:outerShdw>
                </a:effectLst>
                <a:latin typeface="Comic Sans MS" pitchFamily="66" charset="0"/>
              </a:rPr>
              <a:t>Task</a:t>
            </a:r>
            <a:r>
              <a:rPr lang="en-GB" sz="6000" dirty="0">
                <a:latin typeface="Comic Sans MS" pitchFamily="66" charset="0"/>
              </a:rPr>
              <a:t>: Let’s try writing our own detailed answer using </a:t>
            </a:r>
            <a:r>
              <a:rPr lang="en-GB" sz="6000" dirty="0" smtClean="0">
                <a:latin typeface="Comic Sans MS" pitchFamily="66" charset="0"/>
              </a:rPr>
              <a:t>PEE.</a:t>
            </a:r>
            <a:endParaRPr lang="en-GB" sz="6000" dirty="0">
              <a:latin typeface="Comic Sans MS" pitchFamily="66" charset="0"/>
            </a:endParaRPr>
          </a:p>
          <a:p>
            <a:pPr algn="ctr">
              <a:defRPr/>
            </a:pPr>
            <a:r>
              <a:rPr lang="en-GB" sz="6000" dirty="0">
                <a:latin typeface="Comic Sans MS" pitchFamily="66" charset="0"/>
              </a:rPr>
              <a:t>You can use different colours if you want.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ext Box 7"/>
          <p:cNvSpPr txBox="1">
            <a:spLocks noChangeArrowheads="1"/>
          </p:cNvSpPr>
          <p:nvPr/>
        </p:nvSpPr>
        <p:spPr bwMode="auto">
          <a:xfrm>
            <a:off x="827088" y="1196975"/>
            <a:ext cx="7489825" cy="1438855"/>
          </a:xfrm>
          <a:prstGeom prst="rect">
            <a:avLst/>
          </a:prstGeom>
          <a:solidFill>
            <a:schemeClr val="bg1"/>
          </a:solidFill>
          <a:ln w="25400">
            <a:solidFill>
              <a:schemeClr val="tx1"/>
            </a:solidFill>
            <a:miter lim="800000"/>
            <a:headEnd/>
            <a:tailEnd/>
          </a:ln>
        </p:spPr>
        <p:txBody>
          <a:bodyPr>
            <a:spAutoFit/>
          </a:bodyPr>
          <a:lstStyle/>
          <a:p>
            <a:pPr marL="457200" indent="-457200">
              <a:spcBef>
                <a:spcPct val="50000"/>
              </a:spcBef>
            </a:pPr>
            <a:r>
              <a:rPr lang="en-GB" sz="2500" b="1" dirty="0" smtClean="0">
                <a:solidFill>
                  <a:srgbClr val="FF0000"/>
                </a:solidFill>
                <a:latin typeface="Comic Sans MS" pitchFamily="66" charset="0"/>
              </a:rPr>
              <a:t>Mr </a:t>
            </a:r>
            <a:r>
              <a:rPr lang="en-GB" sz="2500" b="1" dirty="0" err="1" smtClean="0">
                <a:solidFill>
                  <a:srgbClr val="FF0000"/>
                </a:solidFill>
                <a:latin typeface="Comic Sans MS" pitchFamily="66" charset="0"/>
              </a:rPr>
              <a:t>Dombey</a:t>
            </a:r>
            <a:r>
              <a:rPr lang="en-GB" sz="2500" b="1" dirty="0" smtClean="0">
                <a:solidFill>
                  <a:srgbClr val="FF0000"/>
                </a:solidFill>
                <a:latin typeface="Comic Sans MS" pitchFamily="66" charset="0"/>
              </a:rPr>
              <a:t> is presented as being really old</a:t>
            </a:r>
            <a:endParaRPr lang="en-GB" sz="2500" dirty="0">
              <a:latin typeface="Comic Sans MS" pitchFamily="66" charset="0"/>
            </a:endParaRPr>
          </a:p>
          <a:p>
            <a:pPr marL="457200" indent="-457200">
              <a:spcBef>
                <a:spcPct val="50000"/>
              </a:spcBef>
            </a:pPr>
            <a:r>
              <a:rPr lang="en-GB" sz="2500" b="1" dirty="0" smtClean="0">
                <a:solidFill>
                  <a:srgbClr val="0000FF"/>
                </a:solidFill>
                <a:latin typeface="Comic Sans MS" pitchFamily="66" charset="0"/>
              </a:rPr>
              <a:t>“eight four "This</a:t>
            </a:r>
            <a:r>
              <a:rPr lang="en-GB" sz="2500" b="1" dirty="0" smtClean="0">
                <a:solidFill>
                  <a:srgbClr val="33CC33"/>
                </a:solidFill>
                <a:latin typeface="Comic Sans MS" pitchFamily="66" charset="0"/>
              </a:rPr>
              <a:t> </a:t>
            </a:r>
            <a:r>
              <a:rPr lang="en-GB" sz="2500" b="1" dirty="0">
                <a:solidFill>
                  <a:srgbClr val="33CC33"/>
                </a:solidFill>
                <a:latin typeface="Comic Sans MS" pitchFamily="66" charset="0"/>
              </a:rPr>
              <a:t>makes </a:t>
            </a:r>
            <a:r>
              <a:rPr lang="en-GB" sz="2500" b="1" dirty="0" smtClean="0">
                <a:solidFill>
                  <a:srgbClr val="33CC33"/>
                </a:solidFill>
                <a:latin typeface="Comic Sans MS" pitchFamily="66" charset="0"/>
              </a:rPr>
              <a:t>the reader think that the man is really old and is going to die.</a:t>
            </a:r>
            <a:endParaRPr lang="en-GB" sz="2500" dirty="0">
              <a:solidFill>
                <a:srgbClr val="33CC33"/>
              </a:solidFill>
              <a:latin typeface="Comic Sans MS" pitchFamily="66" charset="0"/>
            </a:endParaRPr>
          </a:p>
        </p:txBody>
      </p:sp>
      <p:sp>
        <p:nvSpPr>
          <p:cNvPr id="3" name="AutoShape 11"/>
          <p:cNvSpPr>
            <a:spLocks noChangeArrowheads="1"/>
          </p:cNvSpPr>
          <p:nvPr/>
        </p:nvSpPr>
        <p:spPr bwMode="auto">
          <a:xfrm>
            <a:off x="755650" y="188913"/>
            <a:ext cx="7561263" cy="863600"/>
          </a:xfrm>
          <a:prstGeom prst="roundRect">
            <a:avLst>
              <a:gd name="adj" fmla="val 16667"/>
            </a:avLst>
          </a:prstGeom>
          <a:solidFill>
            <a:srgbClr val="7030A0">
              <a:alpha val="70000"/>
            </a:srgbClr>
          </a:solidFill>
          <a:ln w="25400">
            <a:solidFill>
              <a:schemeClr val="tx1"/>
            </a:solidFill>
            <a:round/>
            <a:headEnd/>
            <a:tailEnd/>
          </a:ln>
          <a:effectLst/>
          <a:extLst/>
        </p:spPr>
        <p:txBody>
          <a:bodyPr wrap="none" anchor="ctr"/>
          <a:lstStyle/>
          <a:p>
            <a:pPr algn="ctr">
              <a:defRPr/>
            </a:pPr>
            <a:r>
              <a:rPr lang="en-GB" sz="2200" b="1">
                <a:solidFill>
                  <a:srgbClr val="FF0000"/>
                </a:solidFill>
                <a:effectLst>
                  <a:outerShdw blurRad="38100" dist="38100" dir="2700000" algn="tl">
                    <a:srgbClr val="000000"/>
                  </a:outerShdw>
                </a:effectLst>
                <a:latin typeface="Comic Sans MS" pitchFamily="66" charset="0"/>
              </a:rPr>
              <a:t>TASK</a:t>
            </a:r>
            <a:r>
              <a:rPr lang="en-GB" sz="2200" b="1">
                <a:latin typeface="Comic Sans MS" pitchFamily="66" charset="0"/>
              </a:rPr>
              <a:t>: What do you notice about our model answer?</a:t>
            </a:r>
          </a:p>
        </p:txBody>
      </p:sp>
      <p:sp>
        <p:nvSpPr>
          <p:cNvPr id="61444" name="AutoShape 2"/>
          <p:cNvSpPr>
            <a:spLocks noChangeArrowheads="1"/>
          </p:cNvSpPr>
          <p:nvPr/>
        </p:nvSpPr>
        <p:spPr bwMode="auto">
          <a:xfrm>
            <a:off x="8027988" y="1412875"/>
            <a:ext cx="865187" cy="792163"/>
          </a:xfrm>
          <a:prstGeom prst="roundRect">
            <a:avLst>
              <a:gd name="adj" fmla="val 16667"/>
            </a:avLst>
          </a:prstGeom>
          <a:solidFill>
            <a:srgbClr val="FF0000"/>
          </a:solidFill>
          <a:ln w="25400">
            <a:solidFill>
              <a:schemeClr val="tx1"/>
            </a:solidFill>
            <a:round/>
            <a:headEnd/>
            <a:tailEnd/>
          </a:ln>
        </p:spPr>
        <p:txBody>
          <a:bodyPr wrap="none" anchor="ctr"/>
          <a:lstStyle/>
          <a:p>
            <a:pPr algn="ctr"/>
            <a:r>
              <a:rPr lang="en-GB" sz="5000" b="1">
                <a:latin typeface="Comic Sans MS" pitchFamily="66" charset="0"/>
              </a:rPr>
              <a:t>1</a:t>
            </a:r>
          </a:p>
        </p:txBody>
      </p:sp>
      <p:sp>
        <p:nvSpPr>
          <p:cNvPr id="61445" name="AutoShape 3"/>
          <p:cNvSpPr>
            <a:spLocks noChangeArrowheads="1"/>
          </p:cNvSpPr>
          <p:nvPr/>
        </p:nvSpPr>
        <p:spPr bwMode="auto">
          <a:xfrm>
            <a:off x="0" y="2205038"/>
            <a:ext cx="755650" cy="865187"/>
          </a:xfrm>
          <a:prstGeom prst="roundRect">
            <a:avLst>
              <a:gd name="adj" fmla="val 16667"/>
            </a:avLst>
          </a:prstGeom>
          <a:solidFill>
            <a:srgbClr val="00B0F0"/>
          </a:solidFill>
          <a:ln w="25400">
            <a:solidFill>
              <a:schemeClr val="tx1"/>
            </a:solidFill>
            <a:round/>
            <a:headEnd/>
            <a:tailEnd/>
          </a:ln>
        </p:spPr>
        <p:txBody>
          <a:bodyPr wrap="none" anchor="ctr"/>
          <a:lstStyle/>
          <a:p>
            <a:pPr algn="ctr"/>
            <a:r>
              <a:rPr lang="en-GB" sz="5000" b="1">
                <a:latin typeface="Comic Sans MS" pitchFamily="66" charset="0"/>
              </a:rPr>
              <a:t>2</a:t>
            </a:r>
          </a:p>
        </p:txBody>
      </p:sp>
      <p:sp>
        <p:nvSpPr>
          <p:cNvPr id="61446" name="AutoShape 2"/>
          <p:cNvSpPr>
            <a:spLocks noChangeArrowheads="1"/>
          </p:cNvSpPr>
          <p:nvPr/>
        </p:nvSpPr>
        <p:spPr bwMode="auto">
          <a:xfrm>
            <a:off x="8027988" y="1412875"/>
            <a:ext cx="865187" cy="792163"/>
          </a:xfrm>
          <a:prstGeom prst="roundRect">
            <a:avLst>
              <a:gd name="adj" fmla="val 16667"/>
            </a:avLst>
          </a:prstGeom>
          <a:solidFill>
            <a:srgbClr val="FF0000"/>
          </a:solidFill>
          <a:ln w="25400">
            <a:solidFill>
              <a:schemeClr val="tx1"/>
            </a:solidFill>
            <a:round/>
            <a:headEnd/>
            <a:tailEnd/>
          </a:ln>
        </p:spPr>
        <p:txBody>
          <a:bodyPr wrap="none" anchor="ctr"/>
          <a:lstStyle/>
          <a:p>
            <a:pPr algn="ctr"/>
            <a:r>
              <a:rPr lang="en-GB" sz="5000" b="1">
                <a:latin typeface="Comic Sans MS" pitchFamily="66" charset="0"/>
              </a:rPr>
              <a:t>1</a:t>
            </a:r>
          </a:p>
        </p:txBody>
      </p:sp>
      <p:sp>
        <p:nvSpPr>
          <p:cNvPr id="61447" name="AutoShape 3"/>
          <p:cNvSpPr>
            <a:spLocks noChangeArrowheads="1"/>
          </p:cNvSpPr>
          <p:nvPr/>
        </p:nvSpPr>
        <p:spPr bwMode="auto">
          <a:xfrm>
            <a:off x="0" y="2205038"/>
            <a:ext cx="755650" cy="865187"/>
          </a:xfrm>
          <a:prstGeom prst="roundRect">
            <a:avLst>
              <a:gd name="adj" fmla="val 16667"/>
            </a:avLst>
          </a:prstGeom>
          <a:solidFill>
            <a:srgbClr val="00B0F0"/>
          </a:solidFill>
          <a:ln w="25400">
            <a:solidFill>
              <a:schemeClr val="tx1"/>
            </a:solidFill>
            <a:round/>
            <a:headEnd/>
            <a:tailEnd/>
          </a:ln>
        </p:spPr>
        <p:txBody>
          <a:bodyPr wrap="none" anchor="ctr"/>
          <a:lstStyle/>
          <a:p>
            <a:pPr algn="ctr"/>
            <a:r>
              <a:rPr lang="en-GB" sz="5000" b="1">
                <a:latin typeface="Comic Sans MS" pitchFamily="66" charset="0"/>
              </a:rPr>
              <a:t>2</a:t>
            </a:r>
          </a:p>
        </p:txBody>
      </p:sp>
      <p:sp>
        <p:nvSpPr>
          <p:cNvPr id="61448" name="AutoShape 4"/>
          <p:cNvSpPr>
            <a:spLocks noChangeArrowheads="1"/>
          </p:cNvSpPr>
          <p:nvPr/>
        </p:nvSpPr>
        <p:spPr bwMode="auto">
          <a:xfrm>
            <a:off x="8280400" y="4941168"/>
            <a:ext cx="863600" cy="673100"/>
          </a:xfrm>
          <a:prstGeom prst="roundRect">
            <a:avLst>
              <a:gd name="adj" fmla="val 16667"/>
            </a:avLst>
          </a:prstGeom>
          <a:solidFill>
            <a:srgbClr val="00FF00"/>
          </a:solidFill>
          <a:ln w="25400">
            <a:solidFill>
              <a:schemeClr val="tx1"/>
            </a:solidFill>
            <a:round/>
            <a:headEnd/>
            <a:tailEnd/>
          </a:ln>
        </p:spPr>
        <p:txBody>
          <a:bodyPr wrap="none" anchor="ctr"/>
          <a:lstStyle/>
          <a:p>
            <a:pPr algn="ctr"/>
            <a:r>
              <a:rPr lang="en-GB" sz="5000" b="1">
                <a:latin typeface="Comic Sans MS" pitchFamily="66" charset="0"/>
              </a:rPr>
              <a:t>3</a:t>
            </a:r>
          </a:p>
        </p:txBody>
      </p:sp>
      <p:sp>
        <p:nvSpPr>
          <p:cNvPr id="61449" name="AutoShape 2"/>
          <p:cNvSpPr>
            <a:spLocks noChangeArrowheads="1"/>
          </p:cNvSpPr>
          <p:nvPr/>
        </p:nvSpPr>
        <p:spPr bwMode="auto">
          <a:xfrm>
            <a:off x="8027988" y="1412875"/>
            <a:ext cx="865187" cy="792163"/>
          </a:xfrm>
          <a:prstGeom prst="roundRect">
            <a:avLst>
              <a:gd name="adj" fmla="val 16667"/>
            </a:avLst>
          </a:prstGeom>
          <a:solidFill>
            <a:srgbClr val="FF0000"/>
          </a:solidFill>
          <a:ln w="25400">
            <a:solidFill>
              <a:schemeClr val="tx1"/>
            </a:solidFill>
            <a:round/>
            <a:headEnd/>
            <a:tailEnd/>
          </a:ln>
        </p:spPr>
        <p:txBody>
          <a:bodyPr wrap="none" anchor="ctr"/>
          <a:lstStyle/>
          <a:p>
            <a:pPr algn="ctr"/>
            <a:r>
              <a:rPr lang="en-GB" sz="5000" b="1">
                <a:latin typeface="Comic Sans MS" pitchFamily="66" charset="0"/>
              </a:rPr>
              <a:t>1</a:t>
            </a:r>
          </a:p>
        </p:txBody>
      </p:sp>
      <p:sp>
        <p:nvSpPr>
          <p:cNvPr id="61450" name="AutoShape 3"/>
          <p:cNvSpPr>
            <a:spLocks noChangeArrowheads="1"/>
          </p:cNvSpPr>
          <p:nvPr/>
        </p:nvSpPr>
        <p:spPr bwMode="auto">
          <a:xfrm>
            <a:off x="0" y="2205038"/>
            <a:ext cx="755650" cy="865187"/>
          </a:xfrm>
          <a:prstGeom prst="roundRect">
            <a:avLst>
              <a:gd name="adj" fmla="val 16667"/>
            </a:avLst>
          </a:prstGeom>
          <a:solidFill>
            <a:srgbClr val="00B0F0"/>
          </a:solidFill>
          <a:ln w="25400">
            <a:solidFill>
              <a:schemeClr val="tx1"/>
            </a:solidFill>
            <a:round/>
            <a:headEnd/>
            <a:tailEnd/>
          </a:ln>
        </p:spPr>
        <p:txBody>
          <a:bodyPr wrap="none" anchor="ctr"/>
          <a:lstStyle/>
          <a:p>
            <a:pPr algn="ctr"/>
            <a:r>
              <a:rPr lang="en-GB" sz="5000" b="1">
                <a:latin typeface="Comic Sans MS" pitchFamily="66" charset="0"/>
              </a:rPr>
              <a:t>2</a:t>
            </a:r>
          </a:p>
        </p:txBody>
      </p:sp>
    </p:spTree>
    <p:extLst>
      <p:ext uri="{BB962C8B-B14F-4D97-AF65-F5344CB8AC3E}">
        <p14:creationId xmlns:p14="http://schemas.microsoft.com/office/powerpoint/2010/main" val="3888390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2"/>
          <p:cNvSpPr txBox="1">
            <a:spLocks noChangeArrowheads="1"/>
          </p:cNvSpPr>
          <p:nvPr/>
        </p:nvSpPr>
        <p:spPr bwMode="auto">
          <a:xfrm>
            <a:off x="1763688" y="4221088"/>
            <a:ext cx="7174632" cy="1200329"/>
          </a:xfrm>
          <a:prstGeom prst="rect">
            <a:avLst/>
          </a:prstGeom>
          <a:solidFill>
            <a:schemeClr val="bg1"/>
          </a:solidFill>
          <a:ln w="25400">
            <a:solidFill>
              <a:schemeClr val="tx1"/>
            </a:solidFill>
            <a:miter lim="800000"/>
            <a:headEnd/>
            <a:tailEnd/>
          </a:ln>
          <a:effectLst/>
        </p:spPr>
        <p:txBody>
          <a:bodyPr wrap="square">
            <a:spAutoFit/>
          </a:bodyPr>
          <a:lstStyle/>
          <a:p>
            <a:pPr marL="457200" indent="-457200">
              <a:spcBef>
                <a:spcPct val="50000"/>
              </a:spcBef>
            </a:pPr>
            <a:r>
              <a:rPr lang="en-GB" sz="1800" dirty="0" smtClean="0">
                <a:latin typeface="Comic Sans MS" pitchFamily="66" charset="0"/>
              </a:rPr>
              <a:t>This would make the reader believe, that this man is close to death and very nearly teetering on the edge of proverbial existence . I do not really see how this would affect reader a whole deal, as I myself was not at all amused.</a:t>
            </a:r>
            <a:endParaRPr lang="en-GB" sz="1600" b="1" dirty="0">
              <a:latin typeface="Comic Sans MS" pitchFamily="66" charset="0"/>
            </a:endParaRPr>
          </a:p>
        </p:txBody>
      </p:sp>
      <p:sp>
        <p:nvSpPr>
          <p:cNvPr id="8" name="Text Box 2"/>
          <p:cNvSpPr txBox="1">
            <a:spLocks noChangeArrowheads="1"/>
          </p:cNvSpPr>
          <p:nvPr/>
        </p:nvSpPr>
        <p:spPr bwMode="auto">
          <a:xfrm>
            <a:off x="1763688" y="2204864"/>
            <a:ext cx="7174632" cy="1200329"/>
          </a:xfrm>
          <a:prstGeom prst="rect">
            <a:avLst/>
          </a:prstGeom>
          <a:solidFill>
            <a:schemeClr val="bg1"/>
          </a:solidFill>
          <a:ln w="25400">
            <a:solidFill>
              <a:schemeClr val="tx1"/>
            </a:solidFill>
            <a:miter lim="800000"/>
            <a:headEnd/>
            <a:tailEnd/>
          </a:ln>
          <a:effectLst/>
        </p:spPr>
        <p:txBody>
          <a:bodyPr wrap="square">
            <a:spAutoFit/>
          </a:bodyPr>
          <a:lstStyle/>
          <a:p>
            <a:pPr marL="457200" indent="-457200">
              <a:spcBef>
                <a:spcPct val="50000"/>
              </a:spcBef>
            </a:pPr>
            <a:r>
              <a:rPr lang="en-GB" sz="1800" dirty="0" smtClean="0">
                <a:latin typeface="Comic Sans MS" pitchFamily="66" charset="0"/>
              </a:rPr>
              <a:t>A quotation from the relevan</a:t>
            </a:r>
            <a:r>
              <a:rPr lang="en-GB" dirty="0" smtClean="0">
                <a:latin typeface="Comic Sans MS" pitchFamily="66" charset="0"/>
              </a:rPr>
              <a:t>t and rather interesting source is in the section where he describes the old man’s age. The old man is described as being very old, and personally too old to be written about.</a:t>
            </a:r>
            <a:endParaRPr lang="en-GB" sz="1600" b="1" dirty="0">
              <a:latin typeface="Comic Sans MS" pitchFamily="66" charset="0"/>
            </a:endParaRPr>
          </a:p>
        </p:txBody>
      </p:sp>
      <p:sp>
        <p:nvSpPr>
          <p:cNvPr id="19458" name="Text Box 2"/>
          <p:cNvSpPr txBox="1">
            <a:spLocks noChangeArrowheads="1"/>
          </p:cNvSpPr>
          <p:nvPr/>
        </p:nvSpPr>
        <p:spPr bwMode="auto">
          <a:xfrm>
            <a:off x="1763688" y="155574"/>
            <a:ext cx="7151712" cy="1338828"/>
          </a:xfrm>
          <a:prstGeom prst="rect">
            <a:avLst/>
          </a:prstGeom>
          <a:solidFill>
            <a:schemeClr val="bg1"/>
          </a:solidFill>
          <a:ln w="25400">
            <a:solidFill>
              <a:schemeClr val="tx1"/>
            </a:solidFill>
            <a:miter lim="800000"/>
            <a:headEnd/>
            <a:tailEnd/>
          </a:ln>
          <a:effectLst/>
        </p:spPr>
        <p:txBody>
          <a:bodyPr wrap="square">
            <a:spAutoFit/>
          </a:bodyPr>
          <a:lstStyle/>
          <a:p>
            <a:pPr marL="457200" indent="-457200">
              <a:spcBef>
                <a:spcPct val="50000"/>
              </a:spcBef>
            </a:pPr>
            <a:r>
              <a:rPr lang="en-GB" sz="1800" dirty="0" smtClean="0">
                <a:latin typeface="Comic Sans MS" pitchFamily="66" charset="0"/>
              </a:rPr>
              <a:t>The writer or author as they are too commonly called, tries to tell the reader about the old man through many mediums and many, many different things. </a:t>
            </a:r>
          </a:p>
          <a:p>
            <a:pPr marL="457200" indent="-457200">
              <a:spcBef>
                <a:spcPct val="50000"/>
              </a:spcBef>
            </a:pPr>
            <a:endParaRPr lang="en-GB" b="1" dirty="0" smtClean="0">
              <a:latin typeface="Comic Sans MS" pitchFamily="66" charset="0"/>
            </a:endParaRPr>
          </a:p>
        </p:txBody>
      </p:sp>
      <p:sp>
        <p:nvSpPr>
          <p:cNvPr id="19459" name="AutoShape 3"/>
          <p:cNvSpPr>
            <a:spLocks noChangeArrowheads="1"/>
          </p:cNvSpPr>
          <p:nvPr/>
        </p:nvSpPr>
        <p:spPr bwMode="auto">
          <a:xfrm>
            <a:off x="381000" y="457200"/>
            <a:ext cx="1371600" cy="1371600"/>
          </a:xfrm>
          <a:prstGeom prst="roundRect">
            <a:avLst>
              <a:gd name="adj" fmla="val 16667"/>
            </a:avLst>
          </a:prstGeom>
          <a:solidFill>
            <a:srgbClr val="FF0000"/>
          </a:solidFill>
          <a:ln w="25400">
            <a:solidFill>
              <a:schemeClr val="tx1"/>
            </a:solidFill>
            <a:round/>
            <a:headEnd/>
            <a:tailEnd/>
          </a:ln>
          <a:effectLst/>
        </p:spPr>
        <p:txBody>
          <a:bodyPr wrap="none" anchor="ctr"/>
          <a:lstStyle/>
          <a:p>
            <a:pPr algn="ctr"/>
            <a:r>
              <a:rPr lang="en-GB" sz="4200" b="1">
                <a:latin typeface="Comic Sans MS" pitchFamily="66" charset="0"/>
              </a:rPr>
              <a:t>P</a:t>
            </a:r>
          </a:p>
        </p:txBody>
      </p:sp>
      <p:sp>
        <p:nvSpPr>
          <p:cNvPr id="19460" name="AutoShape 4"/>
          <p:cNvSpPr>
            <a:spLocks noChangeArrowheads="1"/>
          </p:cNvSpPr>
          <p:nvPr/>
        </p:nvSpPr>
        <p:spPr bwMode="auto">
          <a:xfrm>
            <a:off x="381000" y="2209800"/>
            <a:ext cx="1371600" cy="1371600"/>
          </a:xfrm>
          <a:prstGeom prst="roundRect">
            <a:avLst>
              <a:gd name="adj" fmla="val 16667"/>
            </a:avLst>
          </a:prstGeom>
          <a:solidFill>
            <a:srgbClr val="FFFF00"/>
          </a:solidFill>
          <a:ln w="25400">
            <a:solidFill>
              <a:schemeClr val="tx1"/>
            </a:solidFill>
            <a:round/>
            <a:headEnd/>
            <a:tailEnd/>
          </a:ln>
          <a:effectLst/>
        </p:spPr>
        <p:txBody>
          <a:bodyPr wrap="none" anchor="ctr"/>
          <a:lstStyle/>
          <a:p>
            <a:pPr algn="ctr"/>
            <a:r>
              <a:rPr lang="en-GB" sz="4200" b="1" dirty="0" smtClean="0">
                <a:latin typeface="Comic Sans MS" pitchFamily="66" charset="0"/>
              </a:rPr>
              <a:t>E</a:t>
            </a:r>
            <a:endParaRPr lang="en-GB" sz="4200" b="1" dirty="0">
              <a:latin typeface="Comic Sans MS" pitchFamily="66" charset="0"/>
            </a:endParaRPr>
          </a:p>
        </p:txBody>
      </p:sp>
      <p:sp>
        <p:nvSpPr>
          <p:cNvPr id="19461" name="AutoShape 5"/>
          <p:cNvSpPr>
            <a:spLocks noChangeArrowheads="1"/>
          </p:cNvSpPr>
          <p:nvPr/>
        </p:nvSpPr>
        <p:spPr bwMode="auto">
          <a:xfrm>
            <a:off x="381000" y="4419600"/>
            <a:ext cx="1371600" cy="1371600"/>
          </a:xfrm>
          <a:prstGeom prst="roundRect">
            <a:avLst>
              <a:gd name="adj" fmla="val 16667"/>
            </a:avLst>
          </a:prstGeom>
          <a:solidFill>
            <a:srgbClr val="00FF00"/>
          </a:solidFill>
          <a:ln w="25400">
            <a:solidFill>
              <a:schemeClr val="tx1"/>
            </a:solidFill>
            <a:round/>
            <a:headEnd/>
            <a:tailEnd/>
          </a:ln>
          <a:effectLst/>
        </p:spPr>
        <p:txBody>
          <a:bodyPr wrap="none" anchor="ctr"/>
          <a:lstStyle/>
          <a:p>
            <a:pPr algn="ctr"/>
            <a:r>
              <a:rPr lang="en-GB" sz="4200" b="1" dirty="0" smtClean="0">
                <a:latin typeface="Comic Sans MS" pitchFamily="66" charset="0"/>
              </a:rPr>
              <a:t>E</a:t>
            </a:r>
            <a:endParaRPr lang="en-GB" sz="4200" b="1" dirty="0">
              <a:latin typeface="Comic Sans MS" pitchFamily="66"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542</TotalTime>
  <Words>817</Words>
  <Application>Microsoft Office PowerPoint</Application>
  <PresentationFormat>On-screen Show (4:3)</PresentationFormat>
  <Paragraphs>116</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Comic Sans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does Dickens present Mr. Dombey in the opening pages of the novel</vt:lpstr>
      <vt:lpstr>PowerPoint Presentation</vt:lpstr>
      <vt:lpstr>Spelling Test</vt:lpstr>
    </vt:vector>
  </TitlesOfParts>
  <Company>Porthcawl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Exam Revision Skills</dc:title>
  <dc:creator>zslowL</dc:creator>
  <cp:lastModifiedBy>Keith Bell</cp:lastModifiedBy>
  <cp:revision>35</cp:revision>
  <dcterms:created xsi:type="dcterms:W3CDTF">2013-05-09T13:35:50Z</dcterms:created>
  <dcterms:modified xsi:type="dcterms:W3CDTF">2020-05-20T17:24:38Z</dcterms:modified>
</cp:coreProperties>
</file>