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3" r:id="rId4"/>
    <p:sldId id="267" r:id="rId5"/>
    <p:sldId id="268" r:id="rId6"/>
    <p:sldId id="271" r:id="rId7"/>
    <p:sldId id="265" r:id="rId8"/>
    <p:sldId id="272" r:id="rId9"/>
    <p:sldId id="266" r:id="rId10"/>
    <p:sldId id="270" r:id="rId11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6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21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03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90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3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3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7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8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0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3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01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Lesson Objective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3607221"/>
            <a:ext cx="8352928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Estelle Black SF" pitchFamily="2" charset="0"/>
              </a:rPr>
              <a:t>In today’s lesson you will:</a:t>
            </a:r>
          </a:p>
          <a:p>
            <a:endParaRPr lang="en-GB" sz="3600" dirty="0" smtClean="0">
              <a:latin typeface="Estelle Black SF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Estelle Black SF" pitchFamily="2" charset="0"/>
              </a:rPr>
              <a:t>E</a:t>
            </a:r>
            <a:r>
              <a:rPr lang="en-GB" sz="3600" dirty="0" smtClean="0">
                <a:latin typeface="Estelle Black SF" pitchFamily="2" charset="0"/>
              </a:rPr>
              <a:t>xplore </a:t>
            </a:r>
            <a:r>
              <a:rPr lang="en-GB" sz="3600" dirty="0">
                <a:latin typeface="Estelle Black SF" pitchFamily="2" charset="0"/>
              </a:rPr>
              <a:t>what makes an effective narrative opening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Estelle Black SF" pitchFamily="2" charset="0"/>
              </a:rPr>
              <a:t>A</a:t>
            </a:r>
            <a:r>
              <a:rPr lang="en-GB" sz="3600" dirty="0" smtClean="0">
                <a:latin typeface="Estelle Black SF" pitchFamily="2" charset="0"/>
              </a:rPr>
              <a:t>nalyse </a:t>
            </a:r>
            <a:r>
              <a:rPr lang="en-GB" sz="3600" dirty="0">
                <a:latin typeface="Estelle Black SF" pitchFamily="2" charset="0"/>
              </a:rPr>
              <a:t>fictional openers</a:t>
            </a:r>
          </a:p>
        </p:txBody>
      </p:sp>
    </p:spTree>
    <p:extLst>
      <p:ext uri="{BB962C8B-B14F-4D97-AF65-F5344CB8AC3E}">
        <p14:creationId xmlns:p14="http://schemas.microsoft.com/office/powerpoint/2010/main" val="126497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SELF</a:t>
            </a:r>
            <a:r>
              <a:rPr lang="en-GB" sz="4000" dirty="0" smtClean="0">
                <a:latin typeface="Estelle Black SF" pitchFamily="2" charset="0"/>
              </a:rPr>
              <a:t> </a:t>
            </a:r>
            <a:r>
              <a:rPr lang="en-GB" sz="4000" dirty="0" smtClean="0">
                <a:latin typeface="Estelle Black SF" pitchFamily="2" charset="0"/>
              </a:rPr>
              <a:t>ASSESS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36281" y="2276872"/>
            <a:ext cx="8440489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Estelle Black SF" pitchFamily="2" charset="0"/>
              </a:rPr>
              <a:t>D: Explain how the writer uses features- such as vocabulary choices- to engage the reader. (Point with basic explanation)</a:t>
            </a:r>
          </a:p>
          <a:p>
            <a:r>
              <a:rPr lang="en-GB" sz="2400" dirty="0" smtClean="0">
                <a:latin typeface="Estelle Black SF" pitchFamily="2" charset="0"/>
              </a:rPr>
              <a:t>S: Explore how the writer uses techniques effectively to engage the reader using evidence from the text to support your ideas. (Points with appropriate evidence – some valid explanation)</a:t>
            </a:r>
          </a:p>
          <a:p>
            <a:r>
              <a:rPr lang="en-GB" sz="2400" dirty="0" smtClean="0">
                <a:latin typeface="Estelle Black SF" pitchFamily="2" charset="0"/>
              </a:rPr>
              <a:t>M: Analyse the effectiveness of the writer’s techniques used to engage the reader. (PEEE- include close analysis of the technique used and explain the intended effect on the reader)</a:t>
            </a:r>
          </a:p>
        </p:txBody>
      </p:sp>
    </p:spTree>
    <p:extLst>
      <p:ext uri="{BB962C8B-B14F-4D97-AF65-F5344CB8AC3E}">
        <p14:creationId xmlns:p14="http://schemas.microsoft.com/office/powerpoint/2010/main" val="1223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Narrative Opening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36281" y="2318146"/>
            <a:ext cx="8412183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Estelle Black SF" pitchFamily="2" charset="0"/>
              </a:rPr>
              <a:t>A good </a:t>
            </a:r>
            <a:r>
              <a:rPr lang="en-GB" sz="3600" b="1" dirty="0">
                <a:latin typeface="Estelle Black SF" pitchFamily="2" charset="0"/>
              </a:rPr>
              <a:t>narrative should hook the reader by providing intrigue. It could </a:t>
            </a:r>
            <a:r>
              <a:rPr lang="en-GB" sz="3600" b="1" dirty="0" smtClean="0">
                <a:latin typeface="Estelle Black SF" pitchFamily="2" charset="0"/>
              </a:rPr>
              <a:t>introduce </a:t>
            </a:r>
            <a:r>
              <a:rPr lang="en-GB" sz="3600" b="1" dirty="0">
                <a:latin typeface="Estelle Black SF" pitchFamily="2" charset="0"/>
              </a:rPr>
              <a:t>a character or setting (or both</a:t>
            </a:r>
            <a:r>
              <a:rPr lang="en-GB" sz="3600" b="1" dirty="0" smtClean="0">
                <a:latin typeface="Estelle Black SF" pitchFamily="2" charset="0"/>
              </a:rPr>
              <a:t>), but most importantly </a:t>
            </a:r>
            <a:r>
              <a:rPr lang="en-GB" sz="3600" b="1" dirty="0">
                <a:latin typeface="Estelle Black SF" pitchFamily="2" charset="0"/>
              </a:rPr>
              <a:t>make the reader </a:t>
            </a:r>
            <a:r>
              <a:rPr lang="en-GB" sz="3600" b="1" dirty="0" smtClean="0">
                <a:latin typeface="Estelle Black SF" pitchFamily="2" charset="0"/>
              </a:rPr>
              <a:t>want </a:t>
            </a:r>
            <a:r>
              <a:rPr lang="en-GB" sz="3600" b="1" dirty="0">
                <a:latin typeface="Estelle Black SF" pitchFamily="2" charset="0"/>
              </a:rPr>
              <a:t>to read on to find out more.</a:t>
            </a:r>
          </a:p>
        </p:txBody>
      </p:sp>
    </p:spTree>
    <p:extLst>
      <p:ext uri="{BB962C8B-B14F-4D97-AF65-F5344CB8AC3E}">
        <p14:creationId xmlns:p14="http://schemas.microsoft.com/office/powerpoint/2010/main" val="346513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168" y="94871"/>
            <a:ext cx="4705848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Analysing Openers…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004048" y="260648"/>
            <a:ext cx="3888432" cy="640871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 smtClean="0">
                <a:solidFill>
                  <a:schemeClr val="tx1"/>
                </a:solidFill>
                <a:latin typeface="Estelle Black SF" pitchFamily="2" charset="0"/>
              </a:rPr>
              <a:t>What is so effective about the opening?</a:t>
            </a:r>
          </a:p>
          <a:p>
            <a:endParaRPr lang="en-GB" sz="2400" dirty="0" smtClean="0">
              <a:solidFill>
                <a:schemeClr val="tx1"/>
              </a:solidFill>
              <a:latin typeface="Estelle Black SF" pitchFamily="2" charset="0"/>
            </a:endParaRPr>
          </a:p>
          <a:p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 </a:t>
            </a:r>
            <a:r>
              <a:rPr lang="en-GB" sz="2000" u="sng" dirty="0" smtClean="0">
                <a:solidFill>
                  <a:schemeClr val="tx1"/>
                </a:solidFill>
                <a:latin typeface="Estelle Black SF" pitchFamily="2" charset="0"/>
              </a:rPr>
              <a:t>Consider the following: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s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tyle (formal/informal);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w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riter’s choice of vocabulary;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d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escriptive techniques used;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v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oice of the narrator;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h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ow a character is introduced;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Use of dialogue/action;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v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ariety of sentence structure;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u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se of punctuation for effect.</a:t>
            </a:r>
          </a:p>
        </p:txBody>
      </p:sp>
      <p:pic>
        <p:nvPicPr>
          <p:cNvPr id="2050" name="Picture 2" descr="http://www.michaelmorpurgo.com/images/uploads/resources/Kensukes_Kingdom_colour_jacke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7" y="1833317"/>
            <a:ext cx="1447654" cy="220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s://s-media-cache-ak0.pinimg.com/originals/d6/f2/ef/d6f2ef8bcfecfb1a8947b62ba42912b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24744"/>
            <a:ext cx="1533521" cy="21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en/2/2e/Notes_From_A_Small_Island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3" r="18698"/>
          <a:stretch/>
        </p:blipFill>
        <p:spPr bwMode="auto">
          <a:xfrm>
            <a:off x="3419872" y="1833317"/>
            <a:ext cx="1416210" cy="2239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data:image/jpeg;base64,/9j/4AAQSkZJRgABAQAAAQABAAD/2wCEAAkGBxQSEhQUEhQVFhQXGBcXFxgYGB4YFxwXFxkcGBccHxcZHCggHBwlHBQXIjEhJSkrLi4uFx8zODMsNygtLisBCgoKDg0OGxAQGzQmICQtMC0sLzcsLCwsLiwsNCwsLCw0LCwsLCw0LDQsLCwsLCwsLCwsLCwsLCwsLCwsLCwsLP/AABEIARsAsgMBIgACEQEDEQH/xAAcAAABBQEBAQAAAAAAAAAAAAAAAQMEBQYCBwj/xABGEAACAQIEAwUEBQgIBgMAAAABAhEAAwQSITEFQVEGEyJhcTKBkaEHFEKxwSNSVGJz0uHwFTM0coKS0fEWJCVTs8I1orL/xAAaAQACAwEBAAAAAAAAAAAAAAAABAECAwUG/8QALxEAAgIBAgQFAwQCAwAAAAAAAAECEQMSIRMxQVEEMmFxkSJS8IGhscEU0SNC4f/aAAwDAQACEQMRAD8A8iopaSmBUKBRRQAUUUUAFEUUUAFFFE0AFLSUVAAaKKKkApaSioAKIooqQCiiigAooooAKKJpaAEooooA5ubaV6N2fPDMbi1wy4IQbcm8Lj2wWRAWiyIgEzzmvO61f0Uj/qlrT7F33eA/7e+kvHx/4ZTTaaTqm1/Ax4d/Wotc2JxnH4IWsZaTCJavrcVLTBrjyqXCHMsYUwnvzeVS8RhsDb4ZhcYcGXe65tsov3FUFM4YzJgnu5iOZ6Vl+0H9pxP7e9/5GrZDiS2OB4FrmHtX0a/dBS4G2D3TKspGVtCJ132pfNFwjj0tu5K/qf28rv0s1g1JytLZdvUou2HA7Vm3hsRhi3cYlCyq5BZGABZZG48XyNXeJt4JOFYfGDA2zcuP3bKbt3LK94CwhufdTHnvUL6VJXFJbB/IrZtmygACojSIAXTdN/QcquOG8TGG4JgrrWbd9RiWlbgkDx3TKmYDCNCQdzpWc8k3hxSttt96tO2k3t6ExjFTmq5LsYzjGNw91LJsYcWHHeC6oZnVvZKMGck/niOXnVh9H3Z5cdiSlye6RGZyDGreG2J65jP+AiqfjVw3LtzEZWW3eu3nTMNwXJIkaErmAMVfWcevDrNm3cw/e3bhtYx5uNbylSfq6kKNYWXKnncHSm8znHDox3qfLe2u+7fT/RjBJzuXJfiMzjcM1m49t9GtsyN0lTB92laG7wa3hsHh8VftveOIJKqr93bRBGXMwUku07SBv0p36SrCtiExVv8AqsXaS6p/WACuPUeEn+9TnBu12K4fbtYfEWku4V1DhHAJNm4JGVwSpGuzA8xpyrPNkyYoThz6q6b7pP0ZaMIxnJS/RlRx44RrVi5hFa2xDretM5dlZcuUgn7JkwecbaVoWwuBXhFrFNhJvXHNoflbkZ1LAvObaEJjrpUb6QeE4dUw2Lwi93ZxKE93EZSoBBiTEhoIGnh86dusW7PWYBi3imDHoCXIJ97ge8Vi8mvHicW6cqe7T67P9di2mpTtLl2IHYJMNce+mKsC7ksvfVs7IfyQBKQrAEESZ39Rsx2OsWMTxBLV6yDavFwFV3XIYLrDAyQMuWCedc9jF/KYo/ZXBYot1gpl92pU+6u/o7H/AFTCf3n/APG9a5rSzNN+Xu9tny7FYU9CrqXWD4RgsVjMRgbdm5h7qG6LV3vWcE2jHitvyIE6HaqbsRhbT45cPirIuLczJ7TKUdAWkFSJ9giD1+Ovw3Ew7cYNqzbsYqwt4retrDsis2aQ8wxyAlhHteWuN+j7/wCTwn99v/w1YQnN4cu7VRXW3dXd9nt1+DSUY647dS04hj8DYxtyy/D7ZtJda2WW7dzwDGbKWgx+b86xpFbntjxfvbmJwSYZRdOLzK9pfFcy5h4wZJeGGo0MnQc8NTng7cFJ3dLm7/X0swz+al/FBRRRThgLRSRS1ACUUUVIBVl2d45cwV03rVu01yMqtcDHKD7WUK6iSNJM+6TNbRVJwjOLjLkyYycXaJnGeIHEXGum3bts2ri2CFLEkloZmgmdY00mNTU7Fdp7tzCLg2tYcWUAyAI2ZWE+MMX9o5mknTxHSqWtl2OtYZ8Bjbl3DW7l7DLmViziRcBy5gGjQryjTzklfxHDxwi3G6ar0vZczbFqk2k+ZneJ8bvYi1ZtXSrCyuRDlAfLEAM+5gD+TVjb7YXBhreFOGwjWU9lWS4Tm1Jae9nMSzSRG5o7C8BXG33V8xW1aa6VUw1wggKgP2ZJ38vOaXBY3DTesYrBph2KOEcd9ntXMpKZ0e4S2uXkPSNqZODfDUb070ul9ea39v5LR11qurIuP7RvdbDlrOGCYeRbtLbPdEMQSGUuS2oB3pntJxu5jrne3UtK+UKe7UqCBtOZjJA0noBU76PsLav463h8RaFxLquNWZSpVC4IKEa+CPfVZxor9YvZEVEFx1VVmAqnKNyZkCd9yavBY1m0KO6V36Nv+07Kyc3DU3zf8EviHaS5ewtvCtasLbtRkKq+desM1w7yZ0+GlO2e1l/uUsXbeGv27YAt99ZDlABEAgjkANZ2qiCkkKolmIVQNySYA+JrYdv+zVvCLhnslWQobVxlbMDftaOZnQnxAjkUOlVnHBGUcTW7ba9+vz+5Klkac0+Rn+M8avYpg15gcoyoqgKiL0VRoBoPPQdKe4B2lv4RLlu33b2bnt2rq57ZMQTEg6gAHXWB0qd9HndPjVtYi1buWnVyS6zk7tGfMNdPZIO/Ku/pB4IcJie8tqn1e7D2Com2QACVjbz6EGeoESnheT/Gcelrt+nr1/clRmo8VMg47tJcuW2tJaw+HR47wYe33eeNgxkkgdJionA+LPhLwv2lttcUELnBIUsIJADDWJGs7mrXttetlcJ3dizZL4a1ec20yZnuSDoNMoy6etaLjN7C2eH4TFJgMKXv6MrhiBlBkrBmJX5jeqPLCOOMdHnbVbfvv2RbRJyb1cjKW+1N9cW2LQWkuupS4FTwOG9osjMdSQD7h5zF4Nxl8NiBiES09wZozqcoZtyFRlgwSByE7bVoRwvD8Qwl7EYS13GIseK9YDFkZInMk6r7LQPIjoax1bYliyRlFRro119F7VyM5ucWnfqjTJ22ui8cQMLghfMzcFt80sIJ/rYBIJ1id6zIFFFbY8UMflX4uRnKcpcwooorUoFFE0tACUUUUAFFFFABWx7GT/RnFumW3/7T8qx1W3DO0V+xYuYe33fdXc2cG2pZswjVjrpy6Ut4rHLJBRj3T+Gn/Rrhkou32E7PJikN3E4NiHw6gvGpyOSD4IIZRlkztoeWm44NxdOM4bEWsVaQX7NrOMSoEaezJ+zsZEwRm2rz7hHF7+Fcvh7rW2IAaACCBqAVYEGpmP7T4q8jW3ugW31ZLaJaU+uRQW9CTS/iPCzyztJJpqpdV36b9etGuPLGMafwT/osb/qmH31W7/4mOvQfjFVGPwzXMXet2lzMb10KqjeHbYegpOB8Zu4O4btjIHKlZZQ0A7xOx03q0HbfFZ+8AwwuwR3gw9sXPEIJzxMma0lDLHPLJBJ3FLn1Vvt6lVKDxqLfUY7LW+773HEArhQpthpytiHMWhpuF1cwfsjrV/w/iP8ASPD8Xh+6tW7tg/Wra2w0MJJu6MzHNqw3+2BGlZq12jvrhPqc2+4107pc0kzOaPan7W/nXHAOPXsE7PYyBmEFmQM2XeATsCQJ9BVMuDJO50tSa079F329/ktDJGNR6VuS+ws/WmKmG+rYqDvr3LR84q17E8Yt4iyeGY5vyTwMNcO9u59kBvU+H1K7GKz/AAfj17C3nvWe7DvIM2wQAxzEKPsjyHIRVfj7neuzlUTNrlQZUGnJeXX38qtl8M8spXtsqfVNX/siOVQSr1v2NF9IfDzhr1mwTm7rC2UnrBeTHLWdKte0mvA+GGNmInTpc0nfWJ93pWR4xxS7imV7zZnW2lvNzKpMEnm2pk1aHthiDbSy1vCvZSMltrClFgRIHXU6+ZqjwZdOLk3F2/hr+yeJC5+pcfR0nc4biGLueG13JsqSdGuEE5QOZkqP8XrWHAqx4nxq9iFRLhUW7c5LVtFt2lJ3IRRE76mTqetV1MYMUoylOXOT+EtkZZJppRXQKKKKZMgpaSigBYopIooAKDRSGgDe4fgWHKKTbEwCTJ1ketdr2csHa2Pif9assNalE/uj7qetqdprmucu46ox7EbAdirV1hNsKnOCST89K0o7FYH9HT4t+9TXDMQ1s6nwkbdDV7axANJ5cmS/Mx/BjxVyKn/grAfoyfFv3qUdi8B+jJ8W/eq8U9K6ArJ5cn3P5GODj+1fBRf8FYD9GT4t+9XadicB+jJ8W/eq8UV2DFV4uT7n8sh4cf2r4KUdhuH/AKKn+Z/3q6HYXh8f2VP8zfvVeK1KGo42T7n8mbww7L4KH/gTh/6Kn+Z/3qP+BuH/AKKnxf8AerQFq4LUcfJ9z+WHBh2XwZ9uw/D/ANFT4v8AvVy3YfAfoyfFv3qe7T8Xewi93GsyxiFAjr6n4VVcN7WNlBvwFaCrbGCNdPIyJ5waupZmrUn8luFjStpEjEdhcC2gsKnmC34tRZ7B4Jfaso3+Yf8AtUDjP0gWbN7uwpcDKWcHQZhOnWBHx8q0vDeKWsQue04Yc9dR6ipcs0VbboqoYZSpJFaexWA/RU+L/vVy/YzAR/ZU/wAzfvVo7dF5NJAqvGn9z+S3Cxp8l8Hz12pwy2sXft2xlRXIUcgPfVXV12zP/PYn9ofwqlrv494L2RwcnnddwmlpKWtDMSkNLSNQSewYHD+BP7q/cKnfV4bb1pzCoO6snqg+4b06LbTv8a4rludVROe7BEH0jp8K7wdtg8AmIM+tcXCOZ1Fd4K9BGmu2tUe6NIbSRdIKeTXambOoruykGl2OWP5aWmmmgk69apQDuXWofGOJ28Naa5dMKPmeQqQjGvPvpnRhYw7hmy94VZZ8JJXMpI8sh+NXxY9c1FlMktMWx9PpQsEwbTgdZ/hXHbXtJavcOdsPehmZBAOV4zAsDG2nury2xZZ/YVmjfKpMfDaktXmtE6SDoynYjzHKuivCQUk49BPjyap8mSMFjnRCgZozBwJ0kQTI6GB8POpuExjkktGpnLHh5xA5DU6VW/WLbeyrKfWR8xNOWbhHnGkf6Vu430MG2upPxQNxsxAGgGg3jn61ZdluJPhrwyQQdCpMAg+fKo3A8A2JvpaUwGmT0A1Jjmd9Kc4pw18NeKMDoRr1WfCfQiKylpf0MslJVM9qsPmUEiJA0rsv/GoPBb2axbPPIs+oEH5ipg0rktUdLmjwTttH1/FR/wBw/hVLVz20P/P4n9ofuFUtekxeSPsjz+Tzv3Fiikpa0KCUjbGlpG2NAHveEE2001yLv/dFBOxJ15UKQLdszsiD/wCoplcQjFoImPcP5iuC2dlRG8S0cppvBTm1B5Rzqfw9AzTuBvVqCKrLJWxrDA5bjWCvGTuD51LXeTUe4FYxAPWn0wwjT76xbN9NHYMzrSK8b69KjkFZBnTaBvSg5gIO9DsCQWB2NeVfSf2mS8RhFEi3cDO36wBED/NXp6yF1rzT6QeyluXxFlL3esczIozW+rNtI9B1pjw2nXchfO240iv4HxO4UNuwqsEA0bwDUwNpnU/dVXxzCsV7y4FFzMRkUH2OpnXcVD4fxJlEDKDGSY1gkHrv4Rr61ZcQvnTNqYEEzJ089ZpzS4ztBFxnCmyJwPhtl8TbW54rf24kDUNGo21yzXXafCLaxNwIPyciNZ5aj4zULFnJqumbPEafZH4k/GmLd8kDNrl5HbTr5VpT1arE50vpNZ9HSxiVuGYhgPMkdOmh18q1/blVuYbMFBcMqg/aAY7D1MV5pgONPauIyxCwMoEAiPFt1r0XEhruHLKCwOV0IPRgRHnuPWlc0WsimxjFJODgi87NX4w9qfzZ/wAxJ/Grgms5w/NaVF/NVR8BU27xQAa7fzpSU4tvYYUlW5412z/t+J/aH8Kpatu1lwNjMQw53Cfuqqr0OLyL2RwcnnfuJRRS1coJSNtS0GpA9Pu4/O1sMRlyKsqdJAE+tJc0ggwAdZOkevLSsvhscQkb6Rz6ae+rGw5ZBLMWIEgbEbj3+dcWWOj0GPInE2XBL8OIOaV3B0A5SOv+taAXNqyPZriAV8jgy2gfYbSFI2nTetVPSlMipjUaa2JljanwOtMWHAAn41KXUSKqVk9xSKg3sKQZU+6pza1xc0FSilWQ7bk6HQ868z7bdsLjXLliy2WyAUYwJbrqdQOWkc69KxY0zc9R7o2rwHGXe8usTzYkjprtTnhYKTbYl4luOyLXs5wrvlu8iuTKfPWY89vjTGGwzO5DNsSNdtDHKp/AbiWrsC4GW4ozEfYYHSfjUviuBKFntAEmSVB1HMsv5y8+o15Uw5vU135FcaSW5VcVsRYtiPZuNPvn5VTqYG08tNTVtiLjNhQTBkg+cZiB93wqo7wDcaVrDkY5OY0XIMEQeh0Nei/RbxYAPYJMznQHaPtx74PvnrXn+MGq9Cog+UmpPBMWbN+zcH2biE/3SYYe9SR76jLDXBoMctErPoGzbHx1pu/gEIJGh8uvpRauaCu7l0RNcXc6jSPBe1aRjMQOlw/hVTVx2xM47E/tD+FU9ekxeReyPPZPO/cKWkpauVEoIooNSQb3HcLGJwoxFgZXUBb6DkQB4gPOJ89eYM0WAZwMywY09qOUDc1b9nOJvhrqOglWyq6cmUxp666HkfU1d9p+zyvZN7CGbbOXZdspiHGUAwQQJHkYmuXdfS+R2I779SnwHE+8a3Kwq3FLONDlDAkt5b/GvRmSSGGlZ3+h8KwS5bQDLuB7LArzE9YNXVjEekcopPK0/KO47jzLG1c115VNXUaVXooYaHUU7hr2wmsaJkyWHiulM1Ea7rSi7E0SQJpiY5pU+teBFlN92jMuckAcwWmPhXsnariAt4e65MQpjzZtF++vH+CXHRne2FOUazsBtO/nT3hE1FsR8S/qSLTgCpcv3ISFjNlGumunxj41cNwhiGa25H5qRmAjca+W3wrL8BxbC+7AxmB2051v+GCEDZpIBaDy9/n+NaZriyuN2jL8bw7HDM0SVYFgoGUDSWgCY+7XzrLXLRiY9K9D4DeF437dzLmOdkYeE5WJkabxmHurHcT4e1toM5dpPLyPSr4p03FlMsOpXuM1sHmp+RphVp+yYYjkaaQxodxTCMTZ9h+0z27i2LrZrbEhSSSysfZE/mk8uU16Ql4kmK8JDldQYIIIPQgyDXtPCcb39i3eA9tFJjqR4h7mkVz/ABeNJqSHPDz6M8l7XD/ncR+0P4VURVv2t/tuI/aH8KqK6uPyL2RycnnfuLFFJRVygUGiipA1OEuggKTqYA9Y09NRVzwrjwwgzAl0uMVuW9MhCgag8mEnUdBVHwzBi6yrmW3sZY7nkBrqatuKcGXuxbW6AQzPqNywGmm2o3rlz06qZ18WOco6kN4TizYO6yvLWSxJ5ss6z5rz/nXX2cUrCVNso2oOcRXmaKQMrEdJiB/Gu7mFaw2qBlPI9OqnkdNv4Gr5PDxtW9ww55U9tr+D09eIqhEskafbjXnuY+dWGBullzJadl3DAj4iSJHoTWB7GcTwid62JIkALbVkLDxTJ0B1AA1jn51s+HdqVZQQjC3qJgsdBOwGgik/EQ0OoKxnDN5Vbr2HMfxa1abLcOR94Ohg7Uw3aGy211AfXX51WdruLW71gjwi4t0BRlOYiPFE7LBGuoJgVhbuMCOsrm3kTAI6GmsXhozw63afYVy+Iljy6Ni+7fcdzWxh0WVMM78tDIA5E6a9NOtYu3da0hiQLg26rOnukGpV28pthVDd5mJY5vDl10AnkPuqrxN4uZJJ2GvQCB8hWuKFRowyT1SsmcBxi2rqs4lMwzQJMA66Vrn7QhxkVDcX2c2qgqNhHXQe+sPhFlun8a0mHwkWyQx8IMBR+AqMyjds2wctzpsQEuB1JWDsD4ttpjb3V3juLrkysWcHeRBHv2PxpMLhgbZmdATEmCSOYmK5azbWPOCJMnbzrL6bNpJdDOECJFLiVmGA9aseJIsk9Y08/wCRULC3crCSQARJG+UmD9/zplO1YpKOl0znDKW0VSx6AE/dWg4ZxXE4VAmdUQEkB9d9T4YnefjUT+khnMNcNrkAcvptGnrVddxGhBAmZk71Rpy2aJVLkNcSxJu3XuEyWYkkCB8OVRq7vOWYk7k1xTkVSRz5PdhRS0VJAlBooNSBrsVeAw6qFBLMuvRQIMfrTGu8GizZupbFw237snwyCQR+rM/GOdP8d7M3Ldq1dRi6kLmjRgTtoORn3VYYFGy2YQFFUAljLAk6hQZ5AVyZTVWjuYYST9hrhnA1vktLKJABYayTrA28OsmecVdcL4IXvHC31OVM0v8Aq6wRO0xpB0nyq+4lhESyEUeMkBDpPi3nmefvIqwwjd3bm97Uakxl01iRtA2mlJ521Y3tWx5t2j7I3cGxuWmLW+VwDUfq3F2j5GqvCcda0pTLlJ2K7HQ7T7J1HpFel4bjCtfIgBdQSQSA2kDpMbx/viO21m2mIuNbQJbhR4RE3SJYgH2QM3QaimMWRz+maEpxeJ6oMncCxGFvYe59dCi8GZVdVOYqACIbUEhpEbeE6a1ExPZ+1cs5kIJ0Gedc0gQeh12rM3bxIldAAIUcgNANOe1SOH43Krhm0MaDr6da20SXJ/oRLQ93z7lVxCw1l2UkEiRI2IIifvqvq37Q4xbhtldwpB/CZ99VFMw5bicqvYkYNTPh3kRrB0q6sY4D+stwT9qI/n3GoPC8MSA+WVB1Pp1q44lZR7aPblYAVwDCyNjHn186zm03Q1hlpiNrk3Dc8w1nX0291KcSoEIvi/VGv8KjYe2TPiO3hkTTtm2wlWLCQD4YX8JOn3VnpN1nil9Koh4hWE94CrHULE6ep9OVV906z1q9vIOQA6+f+tVN20cxXqdOQg1rBiuV6txzB4NnEoAfVgv3mmsdhHtgF0KgmAZB135GrDg90ZMpGoJ5TXXFra92AFGadI90io1PXQPGtFmfJopXWCQd6SnVyOY+YUUs0UAJQaKJqSD1Ph/FJssgktlTIDodhpGmogifPaNaaU22v2kCZYYNdzA6KNTIO06COrCqLCYgsqkk5lCieeUQAfPp/CpyvDZs7NAkawqnqT/MGuM4U2d2OWo0XWN4sLuIskeG1acTOp3AJjloI99WHaTjOZUykhfaIEMdCCNdp8vMVj7eIz5gAIyxIH2hB+Gnzq27PYN7l1c3szlTnqIkx0AJ+ArKUIx3fQ0xO7sk4XiirbCQQqkvoPHJYq2YEiTAG20jrWa7TYoXrruuaGC5cwIlQMpA1IMGvSF7L4Z0Y3FJBJCQYML4c0jcn4RGlVj9h7TuB3zG3GdwfaVRruv2tRy51GPLjUrMskZSWx5S2ZZA92pgU3cw721QurKHBdWIgMsxI6ia9hbsHggJAVjAOV7rnWcsEKwB8QI9Z05UnafB2cTZNs2RmVctkwAUIgACPsyAI10pheLjaSXuYPDJrmeKYg7eg+JpoVY8Z4dctX+7dYY5co0M5tBEb66VLxHBGtoS1twQJmDH3V0I1LkxV2tmidwG4tpYYNqAfZJGtT3yHxWyNdxsD5FeVWGFUHKxUHwJ8lj8Kj8Y4cfaRZ8xpvz8qRck5DiTSM3fYqZUwJj56e6ujdMgyeQ35x8qXGvMAQW5kag1N7OdnL+Jzm0UASJLkgEmYGgM7fMVq2krZkk5SqI2nimKh46zz5wTHzH3fOn8ULllyjo1u4ujKdR/trvTVjCXb39Xbd40JA0nzOw99C7hTe1EOxdKtPImDWj4NwO5i2c22XwATmlVGblpOuhq2wXYm0FQ33eYHeKCIloCwRrpmk9Y5Vz2IxTWMQ1m5o0taf8AvKZUx56x6is5Z+csfNDEcTrRk5MwnGcK1q/ctvGZGIMaifI1Cq57ZH/nsT+0NU1dKEnKKb7HIyRUZNLuFLSUVNlAoooNSBocMIgzH4fzPKrfCBr8LBdgdhtGkE8uZ18qr0syo6wI56gVK4Rjzbl18O6sOh5D0muXk35Hax5IrmWItmy6ZrYhidN9okac9/jV92TKLcfLq2Rm2gwpUDTYaMaouJcUW4DLibdi7cEaDOXVUA57A+5qc7LcWti5eFyQTlX/AAgZsnqTPzpacZODN1mjdHpGIeLSpMALqR7WUa6ef+tZyz2jtJFhDlEgFj7IIOY68zJWTUEccOL79VItlCU3k5WGjQPWPdUXAdkrJWGe9c5auVUnf2V5TOlYwxxjeslJy8ps+D8Vts3dgy8TMeFhyIPPf503xIWLhABylSJZRp0IkDwjbXyrLXcNawr2z4iBPgDTAiBqSckbidyBTN7jIligieROh6kxtttJAoWLe4lrUXuzQf0JbzKx/KFScpOpIIjfSCD/AD0e4gpe1cXSGtsusnQqR+PWsnie1vdaEuTEqoIO3UwP5FVrdvLkiVJWII0BLGJMgeRgedaLBle5V+LxrZj/AAO+TaUtuAFPqulJxkPeUIg8M6nYsdYA/VH87U1wq5mWRAzgNp5jxfOneO3CltVWMzztuEUeL36/fW//AHF3Wkz+MVAcqa6ZS/5zcyPIfhXo/Y0JbwgKxLFnboIOQa+SoPnXmBBLEDkJ9wE1Lx7uttCGYLzgkDUTrFXy49aUbM8eXhtyo3PG+J4G8wDtbuEHfprEA8/ODFNr2gwuHAW2FKyfCgC7zyiOnWvNhd6fHamTcjfeheFVVbK/5cm7SN2e2JdrqgKF/KMjHVs0BUWI9SP4VF7T45BjQ9lpYqouaRF22YBnn7Kj3edY+dJMx8qFOuh13Bq6wRTtAvESezHu02JW7i77r7LOSPeBVZTuJeXY9TNN0/BVFI5s3cm/USiiaWrFRKKKKkC67zKBBYSBrJj4VHu3SWnYxBjXXrTZueHmQNOopp7hmR0pKhyzs3iZ6EZT/pXYxBktzJM++oWbrSqdKtRUs8Nj2tNmRvFpqDofIg77c6mYntTfuDKXIHRfCJ6xVGUbTn/PWuhYY9PxqrhF7supzSpMlvjnIgtIPkP95pExbDw5yR61DCida4LQdKtpRTU2Szfnem7l2fwplid6WOlTRBq+zrEoCB4QDP8APrPyqyxLpc1ZQfXYRWd4Pijaa3m0AgkcjO0+R0qw4txQOCqLlzDXbbppz0pWUHqHYzWmivzB7jZNmIWfLSfktXHdB1KNsZ+HL3xFUWGuhGkDbYddPu3+dc3sQ7+0xA6DQVdxbMXKiN9ROYiYgkdNv9qkLYXmAfP+FR0uxz09KfS9NaOyiH1gEwSug2kUKZOuvnzptNZmutqoy6sqMUkOw86ap7F+23rTNPR5IRlzYUtJFLUlRKKKKkCYrGNt/cKavJ0M+p/Cu9YnWBXRVRrJPujWlRtDAURBEmpNuy3JQo/nrTXfnlA8+dcm4epPvodhsSe6froa4KGD49td/wCNN92W1j3139WJ51AEWJ504oA504LAXeJ89vvp3A3gpJgT1jl03qzYDdtfI/CuiDOo/GpPeSZ29K4ZyB1qtk2P3LpKDKuY6DQ66eXP/aoj4ll3XL0nU/Cm717N0B+fxqG411oUSXIlWruZhJOgMevP8akG7yNVqHWnrbk6VZxK2SlbpXefnUaY51ybxNVolMsrbA7QfSnAwqrsXcvX3V2cQ52EVVxLKQxivbb1pqun3M1zTceQlLmwpaSlqxAlFFFAEwPoKsuz/DkxDOrsyx3cEEDW5dS1zUz7cgCJIiRMiuweHzQIZidlUSTUgPct+JM9vNpoxSQAGG0Toyn/ABA8xSU+y5j0V1Yxj+H3LVpLhy5XDFdZPh0OnKDoR1rX9oeE2SyJaS2HfEW7S5E7tUzWUZlaPalrgYECRDDyrI4i7nVVIhUXKBqeZYnXqWNd3cQ76vduNqCSzsxlRCnUnUAmDymqShKTTvlf/gWkXHDsHbYuGuKbb4fvLV3I3hP1hLMlBrMhxz0M1FxPCSqAG4iubjW8sMSQjm2zBgsQGG28e4GML19WZw9/NlAZs7hspgqC0zlOhE+Vc2cXcyFUe4LakOVDHKGkAMRsDMannFCjO7T/AD8/ERa7E3FcBS2uIPelms3Us+zAJIfN7WuhtkecTzFN2rA+pBgoNw4s2wQPGV7lWCjr4idOtRfrVwkyznOQW1JLtJgkH2mljr5nrTmDxOIH5Oy15QSTktu4kxqcqHoOmwqanW7C0SE4XPdnMoLNh1YQfCMUM1pp2cQNY2Omu9dYjAG33mqGMN3+obbvRb8OvtAjc6QTpUDE5lVUdmAUyqZm8JBKyF+yQQwkcwabvYu6+dmu3mLAI7F2MrqQjE7jQnKeh0o0zfUNhzjmCNnL41cMmYFfZ3IInqCCDsQRqBVxxXh1prY7lQgF2xZuK9sriLNx1I1aYuqxDNvyGgFUF5btxgr967wIDZmfLGYQDrEa9I1rnGYm4cq3Ll05DoruxyEaaBj4SKlwk635fn5+IFW4/j+FJb74m8AEvXLKAo2d+6K5z4QVBAuKYJE67aTMHAMl11e8ioiC4bhViuV7mS14VBbxjKw02YeQNbmvkG2Huv3xDlAzt3jEzmKfbMqdddR5Vzhrt+2/ga8l2MvhLrcywPDp4suVRptAHSpqdc/z89/6DbsT7nDQbNm6LijvXRMpDeDvHuorFtiJwzzG2m9OJ2eJuMner/WWbSNBKvcvp3lsSkgKQPb1GoIkSRWC/dAyZ7oW2R4czAIVYlfDMIQxMbQSedcDF3AzMLtyXEOc7SwiIYz4hGmtTpnvTC12J39Gxh0vi4DmyykEMoZrqqc2x1w7/Kosn3UiYl8otm4+QbIWOQQSdFmN2J95602xPKpSfUj2OLm5rmlakppchR8woooqSAooooAs+HYkW3RxBK6xMcv41JXiagAG2rQhQZmmCbVm0G23H1ef8ZFUdFLvBFuzfjuqouLvFg2ZUtW1BDa6CCyokiV3Hdk6R7ZiKfxPFbZk9xaG5UaMBLBiPZ25aQY2I1mgoo/x4hx2Xj8fl7zd2IuoiakELlUKGjJBIgEAAQRTWI4orPfi0uS6AoVWyQqurrHhP/bEjzOtVFLQvDwXL8/KDjst14qon8ha17uIgRkud4fs7MDk9AJzU2vEouI6ooyo6FZENnV1LMCsExc2I1yiedVdFTwIhx2XuI4yHBzWkLHvoaQxHe3GufaQ7G4QPeQQTNRsfxNbltra2ktg3FueH9W2bcHwiR4mO4323NVdLQvDxRHHZa3OOk4hL+QSmc5Z3z5ueXYB4AIMKoG1NYfiwUDNYtuRk1IUSVdnYwE+0GCxyCj0FdRRwIBx2Wzcc/KYe4tlV7hmYANowLZgvs6AbDy5VHwuNFu73qpBh5GYEEuCDpkyx4j4SpU7RFQaKngxoOOy4XjQGcdxbhwwKz4JLF1MZc2hI3Y+zpE1zb4woYt9Ws6mYgfmBfzYmRm2iWOk61U0VHAiHHZZf0qun5C1A0iAeac4nZGHPW6x5ABjG4kXMsIEAz7BROZi2uVVGgIXaIXQCYqJFFTwYp2HGYtFJRWpiFLXMUtSAUUUUAFFFLUAJRRRUgFFFLQAlFLSUAFFFLQAlFFFABRSikNABRSikoAKKWkoAKKKKACaKKWg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90" y="4072791"/>
            <a:ext cx="1660010" cy="263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http://ecx.images-amazon.com/images/I/51BKDRGV4QL._SY300_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98126"/>
            <a:ext cx="1853608" cy="262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37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Kensuke’s Kingdom Opening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I disappeared on the night before my twelfth birthday.  July 28 1988.  Only now can I at last tell the whole extraordinary story, the true story.  Kensuke made me promise that I would say nothing, nothing at all, until at least ten years had passed.  It was almost the last thing he said to me.  I promised, and because of that I have had to live out a lie.  I could let sleeping lies sleep on, but more than ten years have passed now.  I have done school, done college, and had time to think.  I owe it to my family and to my friends, all of whom I have deceived for so long, to tell the truth about my long disappearance, about how I lived to come back from the dead.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17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Treasure Island Opening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Squire Trelawney, </a:t>
            </a:r>
            <a:r>
              <a:rPr lang="en-GB" sz="2000" dirty="0" err="1"/>
              <a:t>Dr.</a:t>
            </a:r>
            <a:r>
              <a:rPr lang="en-GB" sz="2000" dirty="0"/>
              <a:t> </a:t>
            </a:r>
            <a:r>
              <a:rPr lang="en-GB" sz="2000" dirty="0" err="1"/>
              <a:t>Livesey</a:t>
            </a:r>
            <a:r>
              <a:rPr lang="en-GB" sz="2000" dirty="0"/>
              <a:t>, and the rest of these gentlemen having</a:t>
            </a:r>
            <a:r>
              <a:rPr lang="en-GB" sz="2000" dirty="0">
                <a:solidFill>
                  <a:srgbClr val="FF0000"/>
                </a:solidFill>
              </a:rPr>
              <a:t> asked me to write down the whole particulars about Treasure Island</a:t>
            </a:r>
            <a:r>
              <a:rPr lang="en-GB" sz="2000" dirty="0"/>
              <a:t>, from the beginning to the end, keeping nothing back but the bearings of the island, and that only because there is still </a:t>
            </a:r>
            <a:r>
              <a:rPr lang="en-GB" sz="2000" dirty="0">
                <a:solidFill>
                  <a:srgbClr val="FF0000"/>
                </a:solidFill>
              </a:rPr>
              <a:t>treasure not yet lifted</a:t>
            </a:r>
            <a:r>
              <a:rPr lang="en-GB" sz="2000" dirty="0"/>
              <a:t>, I take up my pen in the year of grace 17—, and go back to the time when my father kept the "Admiral </a:t>
            </a:r>
            <a:r>
              <a:rPr lang="en-GB" sz="2000" dirty="0" err="1"/>
              <a:t>Benbow</a:t>
            </a:r>
            <a:r>
              <a:rPr lang="en-GB" sz="2000" dirty="0"/>
              <a:t>" inn, and </a:t>
            </a:r>
            <a:r>
              <a:rPr lang="en-GB" sz="2000" dirty="0">
                <a:solidFill>
                  <a:srgbClr val="FF0000"/>
                </a:solidFill>
              </a:rPr>
              <a:t>the brown old seaman, with the </a:t>
            </a:r>
            <a:r>
              <a:rPr lang="en-GB" sz="2000" dirty="0" err="1">
                <a:solidFill>
                  <a:srgbClr val="FF0000"/>
                </a:solidFill>
              </a:rPr>
              <a:t>saber</a:t>
            </a:r>
            <a:r>
              <a:rPr lang="en-GB" sz="2000" dirty="0">
                <a:solidFill>
                  <a:srgbClr val="FF0000"/>
                </a:solidFill>
              </a:rPr>
              <a:t> cut</a:t>
            </a:r>
            <a:r>
              <a:rPr lang="en-GB" sz="2000" dirty="0"/>
              <a:t>, first took up his lodging under our roof. I remember him as if it were yesterday, as he came plodding to the inn door, his sea-chest following behind him in a hand-barrow; </a:t>
            </a:r>
            <a:r>
              <a:rPr lang="en-GB" sz="2000" dirty="0">
                <a:solidFill>
                  <a:srgbClr val="FF0000"/>
                </a:solidFill>
              </a:rPr>
              <a:t>a tall, strong, heavy, nut-brown man; his tarry pig­tail falling over the shoulders of his soiled blue coat; his hands ragged and scarred, with black, broken nails; and the </a:t>
            </a:r>
            <a:r>
              <a:rPr lang="en-GB" sz="2000" dirty="0" err="1">
                <a:solidFill>
                  <a:srgbClr val="FF0000"/>
                </a:solidFill>
              </a:rPr>
              <a:t>saber</a:t>
            </a:r>
            <a:r>
              <a:rPr lang="en-GB" sz="2000" dirty="0">
                <a:solidFill>
                  <a:srgbClr val="FF0000"/>
                </a:solidFill>
              </a:rPr>
              <a:t> cut across one cheek, a dirty, livid white</a:t>
            </a:r>
            <a:r>
              <a:rPr lang="en-GB" sz="2000" dirty="0"/>
              <a:t>. I remember him looking round the cove and whistling to himself as he did so, and then breaking out in that old sea-song that he sang so often afterward: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"Fifteen men on the Dead Man's Chest— </a:t>
            </a:r>
            <a:r>
              <a:rPr lang="en-GB" sz="2000" dirty="0" err="1">
                <a:solidFill>
                  <a:srgbClr val="FF0000"/>
                </a:solidFill>
              </a:rPr>
              <a:t>Yo-ho-ho</a:t>
            </a:r>
            <a:r>
              <a:rPr lang="en-GB" sz="2000" dirty="0">
                <a:solidFill>
                  <a:srgbClr val="FF0000"/>
                </a:solidFill>
              </a:rPr>
              <a:t>, and a bottle of rum!"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544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does the description reveal about the mysterious character?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‘Plodding’</a:t>
            </a:r>
          </a:p>
          <a:p>
            <a:endParaRPr lang="en-GB" dirty="0" smtClean="0"/>
          </a:p>
          <a:p>
            <a:r>
              <a:rPr lang="en-GB" dirty="0" smtClean="0"/>
              <a:t>‘Soiled blue coat’</a:t>
            </a:r>
          </a:p>
          <a:p>
            <a:endParaRPr lang="en-GB" dirty="0" smtClean="0"/>
          </a:p>
          <a:p>
            <a:r>
              <a:rPr lang="en-GB" dirty="0" smtClean="0"/>
              <a:t>‘Ragged and scarred’</a:t>
            </a:r>
          </a:p>
          <a:p>
            <a:endParaRPr lang="en-GB" dirty="0" smtClean="0"/>
          </a:p>
          <a:p>
            <a:r>
              <a:rPr lang="en-GB" dirty="0" smtClean="0"/>
              <a:t>‘A dirty livid white’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Narrative Openings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36281" y="2276872"/>
            <a:ext cx="8440489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Estelle Black SF" pitchFamily="2" charset="0"/>
              </a:rPr>
              <a:t>E-D: Read a variety of narrative openings and highlight/annotate effective use of features to engage the reader. </a:t>
            </a:r>
          </a:p>
          <a:p>
            <a:r>
              <a:rPr lang="en-GB" sz="3600" dirty="0" smtClean="0">
                <a:latin typeface="Estelle Black SF" pitchFamily="2" charset="0"/>
              </a:rPr>
              <a:t>D-S: Choose the one you think </a:t>
            </a:r>
            <a:r>
              <a:rPr lang="en-GB" sz="3600" dirty="0">
                <a:latin typeface="Estelle Black SF" pitchFamily="2" charset="0"/>
              </a:rPr>
              <a:t>is most </a:t>
            </a:r>
            <a:r>
              <a:rPr lang="en-GB" sz="3600" dirty="0" smtClean="0">
                <a:latin typeface="Estelle Black SF" pitchFamily="2" charset="0"/>
              </a:rPr>
              <a:t>effective and carefully stick it into </a:t>
            </a:r>
            <a:r>
              <a:rPr lang="en-GB" sz="3600" dirty="0" smtClean="0">
                <a:latin typeface="Estelle Black SF" pitchFamily="2" charset="0"/>
              </a:rPr>
              <a:t>your </a:t>
            </a:r>
            <a:r>
              <a:rPr lang="en-GB" sz="3600" dirty="0" smtClean="0">
                <a:latin typeface="Estelle Black SF" pitchFamily="2" charset="0"/>
              </a:rPr>
              <a:t>book – with annotations</a:t>
            </a:r>
          </a:p>
          <a:p>
            <a:r>
              <a:rPr lang="en-GB" sz="3600" dirty="0" smtClean="0">
                <a:solidFill>
                  <a:srgbClr val="7030A0"/>
                </a:solidFill>
                <a:latin typeface="Estelle Black SF" pitchFamily="2" charset="0"/>
              </a:rPr>
              <a:t>S-M: Analyse the opening using </a:t>
            </a:r>
            <a:r>
              <a:rPr lang="en-GB" sz="3600" b="1" dirty="0" smtClean="0">
                <a:solidFill>
                  <a:srgbClr val="7030A0"/>
                </a:solidFill>
                <a:latin typeface="Estelle Black SF" pitchFamily="2" charset="0"/>
              </a:rPr>
              <a:t>P</a:t>
            </a:r>
            <a:r>
              <a:rPr lang="en-GB" sz="3600" dirty="0" smtClean="0">
                <a:solidFill>
                  <a:srgbClr val="7030A0"/>
                </a:solidFill>
                <a:latin typeface="Estelle Black SF" pitchFamily="2" charset="0"/>
              </a:rPr>
              <a:t>oint, </a:t>
            </a:r>
            <a:r>
              <a:rPr lang="en-GB" sz="3600" b="1" dirty="0" smtClean="0">
                <a:solidFill>
                  <a:srgbClr val="7030A0"/>
                </a:solidFill>
                <a:latin typeface="Estelle Black SF" pitchFamily="2" charset="0"/>
              </a:rPr>
              <a:t>E</a:t>
            </a:r>
            <a:r>
              <a:rPr lang="en-GB" sz="3600" dirty="0" smtClean="0">
                <a:solidFill>
                  <a:srgbClr val="7030A0"/>
                </a:solidFill>
                <a:latin typeface="Estelle Black SF" pitchFamily="2" charset="0"/>
              </a:rPr>
              <a:t>vidence, </a:t>
            </a:r>
            <a:r>
              <a:rPr lang="en-GB" sz="3600" b="1" dirty="0" smtClean="0">
                <a:solidFill>
                  <a:srgbClr val="7030A0"/>
                </a:solidFill>
                <a:latin typeface="Estelle Black SF" pitchFamily="2" charset="0"/>
              </a:rPr>
              <a:t>E</a:t>
            </a:r>
            <a:r>
              <a:rPr lang="en-GB" sz="3600" dirty="0" smtClean="0">
                <a:solidFill>
                  <a:srgbClr val="7030A0"/>
                </a:solidFill>
                <a:latin typeface="Estelle Black SF" pitchFamily="2" charset="0"/>
              </a:rPr>
              <a:t>xplain, </a:t>
            </a:r>
            <a:r>
              <a:rPr lang="en-GB" sz="3600" b="1" dirty="0" smtClean="0">
                <a:solidFill>
                  <a:srgbClr val="7030A0"/>
                </a:solidFill>
                <a:latin typeface="Estelle Black SF" pitchFamily="2" charset="0"/>
              </a:rPr>
              <a:t>E</a:t>
            </a:r>
            <a:r>
              <a:rPr lang="en-GB" sz="3600" dirty="0" smtClean="0">
                <a:solidFill>
                  <a:srgbClr val="7030A0"/>
                </a:solidFill>
                <a:latin typeface="Estelle Black SF" pitchFamily="2" charset="0"/>
              </a:rPr>
              <a:t>ffect on the reader. </a:t>
            </a:r>
            <a:endParaRPr lang="en-GB" sz="3600" dirty="0">
              <a:solidFill>
                <a:srgbClr val="7030A0"/>
              </a:solidFill>
              <a:latin typeface="Estelle Black SF" pitchFamily="2" charset="0"/>
            </a:endParaRPr>
          </a:p>
          <a:p>
            <a:endParaRPr lang="en-GB" sz="3600" dirty="0">
              <a:latin typeface="Estelle Black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46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does the writer engage the reader in the opening?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3165"/>
            <a:ext cx="8229600" cy="5072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EXAMPLE: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In </a:t>
            </a:r>
            <a:r>
              <a:rPr lang="en-GB" sz="2400" dirty="0" smtClean="0">
                <a:solidFill>
                  <a:srgbClr val="FF0000"/>
                </a:solidFill>
              </a:rPr>
              <a:t>Treasure Island, the writer introduces a mysterious character and engages the reader through vivid description </a:t>
            </a: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</a:rPr>
              <a:t>. ‘</a:t>
            </a:r>
            <a:r>
              <a:rPr lang="en-GB" sz="2400" i="1" dirty="0" smtClean="0">
                <a:solidFill>
                  <a:schemeClr val="accent5">
                    <a:lumMod val="75000"/>
                  </a:schemeClr>
                </a:solidFill>
              </a:rPr>
              <a:t>…his </a:t>
            </a:r>
            <a:r>
              <a:rPr lang="en-GB" sz="2400" i="1" dirty="0">
                <a:solidFill>
                  <a:schemeClr val="accent5">
                    <a:lumMod val="75000"/>
                  </a:schemeClr>
                </a:solidFill>
              </a:rPr>
              <a:t>hands ragged and scarred, with black, broken nails; and the </a:t>
            </a:r>
            <a:r>
              <a:rPr lang="en-GB" sz="2400" i="1" dirty="0" err="1">
                <a:solidFill>
                  <a:schemeClr val="accent5">
                    <a:lumMod val="75000"/>
                  </a:schemeClr>
                </a:solidFill>
              </a:rPr>
              <a:t>saber</a:t>
            </a:r>
            <a:r>
              <a:rPr lang="en-GB" sz="2400" i="1" dirty="0">
                <a:solidFill>
                  <a:schemeClr val="accent5">
                    <a:lumMod val="75000"/>
                  </a:schemeClr>
                </a:solidFill>
              </a:rPr>
              <a:t> cut across one cheek, a dirty, livid white.</a:t>
            </a:r>
            <a:r>
              <a:rPr lang="en-GB" sz="2400" i="1" dirty="0" smtClean="0">
                <a:solidFill>
                  <a:schemeClr val="accent5">
                    <a:lumMod val="75000"/>
                  </a:schemeClr>
                </a:solidFill>
              </a:rPr>
              <a:t>’ 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</a:rPr>
              <a:t>The use of a complex sentence here </a:t>
            </a:r>
            <a:r>
              <a:rPr lang="en-GB" sz="2400" dirty="0" err="1" smtClean="0">
                <a:solidFill>
                  <a:schemeClr val="accent4">
                    <a:lumMod val="75000"/>
                  </a:schemeClr>
                </a:solidFill>
              </a:rPr>
              <a:t>emphises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</a:rPr>
              <a:t> the adjectives chosen: presenting the character as someone not to be messed with.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The effect on the reader would be to immediately cause them to be curious about this unusual character – and what impact he will ultimately have upon the first person narrator and the story itself.</a:t>
            </a:r>
          </a:p>
        </p:txBody>
      </p:sp>
    </p:spTree>
    <p:extLst>
      <p:ext uri="{BB962C8B-B14F-4D97-AF65-F5344CB8AC3E}">
        <p14:creationId xmlns:p14="http://schemas.microsoft.com/office/powerpoint/2010/main" val="145664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 </a:t>
            </a:r>
            <a:r>
              <a:rPr lang="en-GB" sz="4000" dirty="0"/>
              <a:t>Purple Box Question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39195" y="2161970"/>
            <a:ext cx="8229600" cy="3773016"/>
          </a:xfrm>
          <a:prstGeom prst="rect">
            <a:avLst/>
          </a:prstGeom>
          <a:solidFill>
            <a:schemeClr val="bg1"/>
          </a:solidFill>
          <a:ln w="635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tx1"/>
                </a:solidFill>
              </a:rPr>
              <a:t>Analyse</a:t>
            </a:r>
            <a:r>
              <a:rPr lang="en-US" dirty="0" smtClean="0">
                <a:solidFill>
                  <a:schemeClr val="tx1"/>
                </a:solidFill>
              </a:rPr>
              <a:t> the opening using Point, Evidence, Explain, Effect on the reader.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P: This opening is particularly effective as it…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E: ‘Present your quote’ using quotation marks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E: This is an effective technique because…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E: The effect on the reader would be…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32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850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Estelle Black SF</vt:lpstr>
      <vt:lpstr>Wingdings</vt:lpstr>
      <vt:lpstr>Office Theme</vt:lpstr>
      <vt:lpstr>PowerPoint Presentation</vt:lpstr>
      <vt:lpstr>PowerPoint Presentation</vt:lpstr>
      <vt:lpstr>PowerPoint Presentation</vt:lpstr>
      <vt:lpstr>Kensuke’s Kingdom Opening</vt:lpstr>
      <vt:lpstr>Treasure Island Opening </vt:lpstr>
      <vt:lpstr>What does the description reveal about the mysterious character?</vt:lpstr>
      <vt:lpstr>PowerPoint Presentation</vt:lpstr>
      <vt:lpstr>How does the writer engage the reader in the opening?</vt:lpstr>
      <vt:lpstr>PowerPoint Presentation</vt:lpstr>
      <vt:lpstr>PowerPoint Presentation</vt:lpstr>
    </vt:vector>
  </TitlesOfParts>
  <Company>Ovingham Middle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Quinn</dc:creator>
  <cp:lastModifiedBy>Keith Bell</cp:lastModifiedBy>
  <cp:revision>65</cp:revision>
  <cp:lastPrinted>2018-07-09T17:42:41Z</cp:lastPrinted>
  <dcterms:created xsi:type="dcterms:W3CDTF">2015-06-15T07:35:30Z</dcterms:created>
  <dcterms:modified xsi:type="dcterms:W3CDTF">2020-05-20T16:53:00Z</dcterms:modified>
</cp:coreProperties>
</file>